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7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70" r:id="rId2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S092hCbHl1c1cHznTOXmFg==" hashData="jdTedv61KTK8msWs5hgkboSghvg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1" autoAdjust="0"/>
    <p:restoredTop sz="94660"/>
  </p:normalViewPr>
  <p:slideViewPr>
    <p:cSldViewPr>
      <p:cViewPr varScale="1">
        <p:scale>
          <a:sx n="69" d="100"/>
          <a:sy n="69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églalap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Téglalap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Téglalap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Téglalap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Téglalap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Lekerekített téglalap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Lekerekített téglalap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églalap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5AD085E-5155-43FC-80CB-56592BA18C95}" type="datetimeFigureOut">
              <a:rPr lang="hu-HU" smtClean="0"/>
              <a:pPr/>
              <a:t>2016.12.12.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2016.12.12.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2016.12.12.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2016.12.12.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2016.12.12.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2016.12.12.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6" name="Dátum hely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AD085E-5155-43FC-80CB-56592BA18C95}" type="datetimeFigureOut">
              <a:rPr lang="hu-HU" smtClean="0"/>
              <a:pPr/>
              <a:t>2016.12.12.</a:t>
            </a:fld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5AD085E-5155-43FC-80CB-56592BA18C95}" type="datetimeFigureOut">
              <a:rPr lang="hu-HU" smtClean="0"/>
              <a:pPr/>
              <a:t>2016.12.12.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2016.12.12.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2016.12.12.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2016.12.12.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Téglalap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Téglalap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Téglalap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Téglalap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Lekerekített téglalap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Lekerekített téglalap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Téglalap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Téglalap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Téglalap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Téglalap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Téglalap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Téglalap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5AD085E-5155-43FC-80CB-56592BA18C95}" type="datetimeFigureOut">
              <a:rPr lang="hu-HU" smtClean="0"/>
              <a:pPr/>
              <a:t>2016.12.12.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vt-pecs.sulinet.hu/digi/szov_rendszerek/harom_csaszar/harom_csaszar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vt-pecs.sulinet.hu/digi/szov_rendszerek/harom_csaszar/harom_csaszar.html" TargetMode="Externa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6.xml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7. évfolyam – 3. téma 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5050904" cy="1752600"/>
          </a:xfrm>
        </p:spPr>
        <p:txBody>
          <a:bodyPr/>
          <a:lstStyle/>
          <a:p>
            <a:r>
              <a:rPr lang="hu-HU" dirty="0" smtClean="0"/>
              <a:t>A nagyhatalmak versengése és az első világháború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9. Rendszerezze az ipari forradalom következményeit!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429520" y="6215082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6000768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Otthoni gyakorláshoz</a:t>
            </a:r>
            <a:r>
              <a:rPr lang="hu-HU" dirty="0" smtClean="0"/>
              <a:t>:</a:t>
            </a:r>
          </a:p>
          <a:p>
            <a:endParaRPr lang="hu-HU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/>
        </p:nvGraphicFramePr>
        <p:xfrm>
          <a:off x="1571604" y="1857364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gazdasági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politika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társadalmi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428596" y="2786058"/>
            <a:ext cx="77153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hu-HU" sz="2400" dirty="0" smtClean="0"/>
              <a:t> gyáripar kialakulása</a:t>
            </a:r>
          </a:p>
          <a:p>
            <a:pPr marL="457200" indent="-457200">
              <a:buFont typeface="+mj-lt"/>
              <a:buAutoNum type="alphaUcPeriod"/>
            </a:pPr>
            <a:r>
              <a:rPr lang="hu-HU" sz="2400" dirty="0" smtClean="0"/>
              <a:t> polgári kormányzás</a:t>
            </a:r>
          </a:p>
          <a:p>
            <a:pPr marL="457200" indent="-457200">
              <a:buFont typeface="+mj-lt"/>
              <a:buAutoNum type="alphaUcPeriod"/>
            </a:pPr>
            <a:r>
              <a:rPr lang="hu-HU" sz="2400" dirty="0" smtClean="0"/>
              <a:t> közlekedés fejlődése</a:t>
            </a:r>
          </a:p>
          <a:p>
            <a:pPr marL="457200" indent="-457200">
              <a:buFont typeface="+mj-lt"/>
              <a:buAutoNum type="alphaUcPeriod"/>
            </a:pPr>
            <a:r>
              <a:rPr lang="hu-HU" sz="2400" dirty="0" smtClean="0"/>
              <a:t> munkásmozgalom kialakulása</a:t>
            </a:r>
          </a:p>
          <a:p>
            <a:pPr marL="457200" indent="-457200">
              <a:buFont typeface="+mj-lt"/>
              <a:buAutoNum type="alphaUcPeriod"/>
            </a:pPr>
            <a:r>
              <a:rPr lang="hu-HU" sz="2400" dirty="0" smtClean="0"/>
              <a:t> munkásmegmozdulások </a:t>
            </a:r>
          </a:p>
          <a:p>
            <a:pPr marL="457200" indent="-457200">
              <a:buFont typeface="+mj-lt"/>
              <a:buAutoNum type="alphaUcPeriod"/>
            </a:pPr>
            <a:r>
              <a:rPr lang="hu-HU" sz="2400" dirty="0" smtClean="0"/>
              <a:t> munkáspártok alakulása</a:t>
            </a:r>
          </a:p>
          <a:p>
            <a:pPr marL="457200" indent="-457200">
              <a:buFont typeface="+mj-lt"/>
              <a:buAutoNum type="alphaUcPeriod"/>
            </a:pPr>
            <a:r>
              <a:rPr lang="hu-HU" sz="2400" dirty="0" smtClean="0"/>
              <a:t> monopóliumok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10. Melyik államot jelzi a szám?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572396" y="6215082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pic>
        <p:nvPicPr>
          <p:cNvPr id="6" name="Kép 5" descr="1914_szövetségi_rendszerek_vaktérkép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1571612"/>
            <a:ext cx="4386213" cy="4143404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2000232" y="2428868"/>
            <a:ext cx="38105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hu-H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2357422" y="3429000"/>
            <a:ext cx="38105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hu-H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3286116" y="2786058"/>
            <a:ext cx="38105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hu-H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4286248" y="3429000"/>
            <a:ext cx="2857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hu-H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5072066" y="2357430"/>
            <a:ext cx="38105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  <a:endParaRPr lang="hu-H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5143504" y="4071942"/>
            <a:ext cx="38105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hu-H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5429256" y="4714884"/>
            <a:ext cx="38105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hu-H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3643306" y="4000504"/>
            <a:ext cx="38105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hu-H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6143636" y="1785926"/>
            <a:ext cx="278608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hu-HU" sz="2000" dirty="0" smtClean="0"/>
              <a:t> _____________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hu-HU" sz="2000" dirty="0" smtClean="0"/>
              <a:t> _____________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hu-HU" sz="2000" dirty="0" smtClean="0"/>
              <a:t> _____________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hu-HU" sz="2000" dirty="0" smtClean="0"/>
              <a:t> _____________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hu-HU" sz="2000" dirty="0" smtClean="0"/>
              <a:t> _____________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hu-HU" sz="2000" dirty="0" smtClean="0"/>
              <a:t> _____________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hu-HU" sz="2000" dirty="0" smtClean="0"/>
              <a:t> _____________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hu-HU" sz="2000" dirty="0" smtClean="0"/>
              <a:t> _____________</a:t>
            </a:r>
            <a:endParaRPr lang="hu-HU" sz="2000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0" y="6027003"/>
            <a:ext cx="7286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/>
              <a:t>Otthoni gyakorláshoz</a:t>
            </a:r>
            <a:r>
              <a:rPr lang="hu-HU" sz="1600" dirty="0" smtClean="0"/>
              <a:t>:</a:t>
            </a:r>
          </a:p>
          <a:p>
            <a:r>
              <a:rPr lang="hu-HU" sz="1600" dirty="0" smtClean="0">
                <a:hlinkClick r:id="rId4"/>
              </a:rPr>
              <a:t>http://www.tvt-pecs.sulinet.hu/digi/szov_rendszerek/harom_csaszar/harom_csaszar.html</a:t>
            </a:r>
            <a:endParaRPr lang="hu-H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11. Párosítsa a személyt és a fogalmat!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500958" y="6215082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6000768"/>
            <a:ext cx="707233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hlinkClick r:id="rId3"/>
              </a:rPr>
              <a:t>http://</a:t>
            </a:r>
            <a:r>
              <a:rPr lang="hu-HU" sz="1600" dirty="0" smtClean="0">
                <a:hlinkClick r:id="rId3"/>
              </a:rPr>
              <a:t>www.tvt-pecs.sulinet.hu/digi/szov_rendszerek/harom_csaszar/harom_csaszar.html</a:t>
            </a:r>
            <a:endParaRPr lang="hu-HU" sz="1600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/>
        </p:nvGraphicFramePr>
        <p:xfrm>
          <a:off x="1428728" y="1857364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Központi hatalmak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antant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785786" y="2786058"/>
            <a:ext cx="77867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Oroszország</a:t>
            </a:r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Olaszország 1915-ig</a:t>
            </a:r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Olaszország 1915-től</a:t>
            </a:r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Románia</a:t>
            </a:r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Bulgária</a:t>
            </a:r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Franciaország</a:t>
            </a:r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Nagy-Britannia</a:t>
            </a:r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Törökország</a:t>
            </a:r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USA</a:t>
            </a:r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Osztrák-Magyar Monarchia</a:t>
            </a:r>
            <a:endParaRPr lang="hu-H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64" y="642918"/>
            <a:ext cx="8715436" cy="1066800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/>
              <a:t>12. Elemezze a térképes grafikont! Fogalmazzon meg 4-5 mondatot!</a:t>
            </a:r>
            <a:endParaRPr lang="hu-HU" sz="3200" dirty="0"/>
          </a:p>
        </p:txBody>
      </p:sp>
      <p:sp>
        <p:nvSpPr>
          <p:cNvPr id="6" name="Téglalap 5"/>
          <p:cNvSpPr/>
          <p:nvPr/>
        </p:nvSpPr>
        <p:spPr>
          <a:xfrm>
            <a:off x="7500958" y="6286520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2305" t="18554" r="39648" b="22851"/>
          <a:stretch>
            <a:fillRect/>
          </a:stretch>
        </p:blipFill>
        <p:spPr bwMode="auto">
          <a:xfrm>
            <a:off x="285720" y="2000240"/>
            <a:ext cx="585791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zövegdoboz 6"/>
          <p:cNvSpPr txBox="1"/>
          <p:nvPr/>
        </p:nvSpPr>
        <p:spPr>
          <a:xfrm>
            <a:off x="6429388" y="2143116"/>
            <a:ext cx="250033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hu-HU" dirty="0" smtClean="0"/>
              <a:t> Mit ábrázol a térkép?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hu-HU" dirty="0" smtClean="0"/>
              <a:t> Melyek a legnagyobb gyarmattartó hatalmak?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hu-HU" dirty="0" smtClean="0"/>
              <a:t> Melyik állam rendelkezik a legtöbb gyarmattal?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hu-HU" dirty="0" smtClean="0"/>
              <a:t> Hogyan lehet új gyarmatokat szerezni?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hu-HU" dirty="0" smtClean="0"/>
              <a:t> Hol ütköznek az egyes államok tervei?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1. Megoldás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500958" y="6143644"/>
            <a:ext cx="93968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478567"/>
              </p:ext>
            </p:extLst>
          </p:nvPr>
        </p:nvGraphicFramePr>
        <p:xfrm>
          <a:off x="1357290" y="1871046"/>
          <a:ext cx="6096000" cy="3286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547691">
                <a:tc>
                  <a:txBody>
                    <a:bodyPr/>
                    <a:lstStyle/>
                    <a:p>
                      <a:r>
                        <a:rPr lang="hu-HU" dirty="0" smtClean="0"/>
                        <a:t>Ország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Béke</a:t>
                      </a:r>
                      <a:endParaRPr lang="hu-HU" dirty="0"/>
                    </a:p>
                  </a:txBody>
                  <a:tcPr/>
                </a:tc>
              </a:tr>
              <a:tr h="547691">
                <a:tc>
                  <a:txBody>
                    <a:bodyPr/>
                    <a:lstStyle/>
                    <a:p>
                      <a:r>
                        <a:rPr lang="hu-HU" dirty="0" smtClean="0"/>
                        <a:t>Németország</a:t>
                      </a:r>
                      <a:endParaRPr lang="hu-H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C00000"/>
                          </a:solidFill>
                        </a:rPr>
                        <a:t>Versailles</a:t>
                      </a:r>
                      <a:endParaRPr lang="hu-H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7691">
                <a:tc>
                  <a:txBody>
                    <a:bodyPr/>
                    <a:lstStyle/>
                    <a:p>
                      <a:r>
                        <a:rPr lang="hu-HU" dirty="0" smtClean="0"/>
                        <a:t>Ausztria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C00000"/>
                          </a:solidFill>
                        </a:rPr>
                        <a:t>Saint</a:t>
                      </a:r>
                      <a:r>
                        <a:rPr lang="hu-HU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hu-HU" b="1" baseline="0" dirty="0" err="1" smtClean="0">
                          <a:solidFill>
                            <a:srgbClr val="C00000"/>
                          </a:solidFill>
                        </a:rPr>
                        <a:t>Germain</a:t>
                      </a:r>
                      <a:endParaRPr lang="hu-H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7691">
                <a:tc>
                  <a:txBody>
                    <a:bodyPr/>
                    <a:lstStyle/>
                    <a:p>
                      <a:r>
                        <a:rPr lang="hu-HU" dirty="0" smtClean="0"/>
                        <a:t>Bulgária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err="1" smtClean="0">
                          <a:solidFill>
                            <a:srgbClr val="C00000"/>
                          </a:solidFill>
                        </a:rPr>
                        <a:t>Neully</a:t>
                      </a:r>
                      <a:endParaRPr lang="hu-H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7691">
                <a:tc>
                  <a:txBody>
                    <a:bodyPr/>
                    <a:lstStyle/>
                    <a:p>
                      <a:r>
                        <a:rPr lang="hu-HU" dirty="0" smtClean="0"/>
                        <a:t>Törökország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err="1" smtClean="0">
                          <a:solidFill>
                            <a:srgbClr val="C00000"/>
                          </a:solidFill>
                        </a:rPr>
                        <a:t>Sevres</a:t>
                      </a:r>
                      <a:endParaRPr lang="hu-H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7691">
                <a:tc>
                  <a:txBody>
                    <a:bodyPr/>
                    <a:lstStyle/>
                    <a:p>
                      <a:r>
                        <a:rPr lang="hu-HU" dirty="0" smtClean="0"/>
                        <a:t>Magyarország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C00000"/>
                          </a:solidFill>
                        </a:rPr>
                        <a:t>Trianon</a:t>
                      </a:r>
                      <a:endParaRPr lang="hu-H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2. Megoldás! 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8174828" y="6296931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0"/>
          <a:stretch/>
        </p:blipFill>
        <p:spPr>
          <a:xfrm rot="5400000">
            <a:off x="2516159" y="1062621"/>
            <a:ext cx="3803904" cy="4936263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1745743" y="5484158"/>
            <a:ext cx="534473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Ferenc Ferdinánd</a:t>
            </a:r>
          </a:p>
          <a:p>
            <a:pPr algn="ctr"/>
            <a:r>
              <a:rPr lang="hu-H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Osztrák trónörökös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3. Megoldás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215206" y="6345816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903477"/>
              </p:ext>
            </p:extLst>
          </p:nvPr>
        </p:nvGraphicFramePr>
        <p:xfrm>
          <a:off x="500034" y="1928802"/>
          <a:ext cx="8215370" cy="3563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96"/>
                <a:gridCol w="5214974"/>
              </a:tblGrid>
              <a:tr h="547691">
                <a:tc>
                  <a:txBody>
                    <a:bodyPr/>
                    <a:lstStyle/>
                    <a:p>
                      <a:r>
                        <a:rPr lang="hu-HU" dirty="0" smtClean="0"/>
                        <a:t>Fogalom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Magyarázat</a:t>
                      </a:r>
                      <a:endParaRPr lang="hu-HU" dirty="0"/>
                    </a:p>
                  </a:txBody>
                  <a:tcPr/>
                </a:tc>
              </a:tr>
              <a:tr h="547691">
                <a:tc>
                  <a:txBody>
                    <a:bodyPr/>
                    <a:lstStyle/>
                    <a:p>
                      <a:pPr algn="l"/>
                      <a:r>
                        <a:rPr lang="hu-HU" b="1" dirty="0" smtClean="0">
                          <a:solidFill>
                            <a:srgbClr val="C00000"/>
                          </a:solidFill>
                        </a:rPr>
                        <a:t>polgárháború</a:t>
                      </a:r>
                      <a:endParaRPr lang="hu-H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egy  nemzethez tartozó csoportok, pártok közötti fegyveres konfliktus</a:t>
                      </a:r>
                      <a:endParaRPr lang="hu-HU" dirty="0"/>
                    </a:p>
                  </a:txBody>
                  <a:tcPr/>
                </a:tc>
              </a:tr>
              <a:tr h="547691">
                <a:tc>
                  <a:txBody>
                    <a:bodyPr/>
                    <a:lstStyle/>
                    <a:p>
                      <a:pPr algn="l"/>
                      <a:r>
                        <a:rPr lang="hu-HU" b="1" dirty="0" smtClean="0">
                          <a:solidFill>
                            <a:srgbClr val="C00000"/>
                          </a:solidFill>
                        </a:rPr>
                        <a:t>gyarmat</a:t>
                      </a:r>
                      <a:endParaRPr lang="hu-H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Valamely állam gazdasági, politikai fennhatósága alatt álló terület</a:t>
                      </a:r>
                      <a:endParaRPr lang="hu-HU" dirty="0"/>
                    </a:p>
                  </a:txBody>
                  <a:tcPr/>
                </a:tc>
              </a:tr>
              <a:tr h="547691">
                <a:tc>
                  <a:txBody>
                    <a:bodyPr/>
                    <a:lstStyle/>
                    <a:p>
                      <a:pPr algn="l"/>
                      <a:r>
                        <a:rPr lang="hu-HU" b="1" dirty="0" smtClean="0">
                          <a:solidFill>
                            <a:srgbClr val="C00000"/>
                          </a:solidFill>
                        </a:rPr>
                        <a:t>lövészárok</a:t>
                      </a:r>
                      <a:endParaRPr lang="hu-H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gyalogsági fedezék</a:t>
                      </a:r>
                      <a:endParaRPr lang="hu-HU" dirty="0"/>
                    </a:p>
                  </a:txBody>
                  <a:tcPr/>
                </a:tc>
              </a:tr>
              <a:tr h="547691">
                <a:tc>
                  <a:txBody>
                    <a:bodyPr/>
                    <a:lstStyle/>
                    <a:p>
                      <a:pPr algn="l"/>
                      <a:r>
                        <a:rPr lang="hu-HU" b="1" dirty="0" smtClean="0">
                          <a:solidFill>
                            <a:srgbClr val="C00000"/>
                          </a:solidFill>
                        </a:rPr>
                        <a:t>diktatúra</a:t>
                      </a:r>
                      <a:endParaRPr lang="hu-H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valamely személynek vagy csoportnak erőszakra támaszkodó hatalomgyakorlása</a:t>
                      </a:r>
                      <a:endParaRPr lang="hu-HU" dirty="0"/>
                    </a:p>
                  </a:txBody>
                  <a:tcPr/>
                </a:tc>
              </a:tr>
              <a:tr h="547691">
                <a:tc>
                  <a:txBody>
                    <a:bodyPr/>
                    <a:lstStyle/>
                    <a:p>
                      <a:pPr algn="l"/>
                      <a:r>
                        <a:rPr lang="hu-HU" b="1" dirty="0" smtClean="0">
                          <a:solidFill>
                            <a:srgbClr val="C00000"/>
                          </a:solidFill>
                        </a:rPr>
                        <a:t>világháború</a:t>
                      </a:r>
                      <a:endParaRPr lang="hu-H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Több földrészre kiterjedő fegyveres konfliktus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4. Megoldás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286644" y="6215082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5292080" y="1766714"/>
            <a:ext cx="714380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hu-HU" sz="2400" b="1" dirty="0" smtClean="0">
                <a:solidFill>
                  <a:srgbClr val="FF0000"/>
                </a:solidFill>
              </a:rPr>
              <a:t>4</a:t>
            </a:r>
            <a:endParaRPr lang="hu-HU" sz="2400" b="1" dirty="0" smtClean="0">
              <a:solidFill>
                <a:srgbClr val="FF0000"/>
              </a:solidFill>
            </a:endParaRPr>
          </a:p>
          <a:p>
            <a:pPr>
              <a:spcBef>
                <a:spcPts val="1800"/>
              </a:spcBef>
            </a:pPr>
            <a:r>
              <a:rPr lang="hu-HU" sz="2400" b="1" dirty="0" smtClean="0">
                <a:solidFill>
                  <a:srgbClr val="FF0000"/>
                </a:solidFill>
              </a:rPr>
              <a:t>1</a:t>
            </a:r>
          </a:p>
          <a:p>
            <a:pPr>
              <a:spcBef>
                <a:spcPts val="1800"/>
              </a:spcBef>
            </a:pPr>
            <a:r>
              <a:rPr lang="hu-HU" sz="2400" b="1" dirty="0" smtClean="0">
                <a:solidFill>
                  <a:srgbClr val="FF0000"/>
                </a:solidFill>
              </a:rPr>
              <a:t>5</a:t>
            </a:r>
            <a:endParaRPr lang="hu-HU" sz="2400" b="1" dirty="0" smtClean="0">
              <a:solidFill>
                <a:srgbClr val="FF0000"/>
              </a:solidFill>
            </a:endParaRPr>
          </a:p>
          <a:p>
            <a:pPr>
              <a:spcBef>
                <a:spcPts val="1800"/>
              </a:spcBef>
            </a:pPr>
            <a:r>
              <a:rPr lang="hu-HU" sz="2400" b="1" dirty="0" smtClean="0">
                <a:solidFill>
                  <a:srgbClr val="FF0000"/>
                </a:solidFill>
              </a:rPr>
              <a:t>2</a:t>
            </a:r>
            <a:endParaRPr lang="hu-HU" sz="2400" b="1" dirty="0" smtClean="0">
              <a:solidFill>
                <a:srgbClr val="FF0000"/>
              </a:solidFill>
            </a:endParaRPr>
          </a:p>
          <a:p>
            <a:pPr>
              <a:spcBef>
                <a:spcPts val="1800"/>
              </a:spcBef>
            </a:pPr>
            <a:r>
              <a:rPr lang="hu-HU" sz="2400" b="1" dirty="0" smtClean="0">
                <a:solidFill>
                  <a:srgbClr val="FF0000"/>
                </a:solidFill>
              </a:rPr>
              <a:t>3</a:t>
            </a:r>
            <a:endParaRPr lang="hu-HU" sz="2400" b="1" dirty="0" smtClean="0">
              <a:solidFill>
                <a:srgbClr val="FF0000"/>
              </a:solidFill>
            </a:endParaRPr>
          </a:p>
          <a:p>
            <a:pPr>
              <a:spcBef>
                <a:spcPts val="1800"/>
              </a:spcBef>
            </a:pPr>
            <a:r>
              <a:rPr lang="hu-HU" sz="2400" b="1" dirty="0" smtClean="0">
                <a:solidFill>
                  <a:srgbClr val="FF0000"/>
                </a:solidFill>
              </a:rPr>
              <a:t>6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039819" y="1772076"/>
            <a:ext cx="5286412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800"/>
              </a:spcBef>
              <a:buFont typeface="+mj-lt"/>
              <a:buAutoNum type="alphaUcPeriod"/>
            </a:pPr>
            <a:r>
              <a:rPr lang="hu-HU" sz="2400" dirty="0" smtClean="0"/>
              <a:t> </a:t>
            </a:r>
            <a:r>
              <a:rPr lang="hu-HU" sz="2400" dirty="0" smtClean="0"/>
              <a:t>Szarajevói merénylet</a:t>
            </a:r>
            <a:endParaRPr lang="hu-HU" sz="2400" dirty="0" smtClean="0"/>
          </a:p>
          <a:p>
            <a:pPr marL="342900" indent="-342900">
              <a:spcBef>
                <a:spcPts val="1800"/>
              </a:spcBef>
              <a:buFont typeface="+mj-lt"/>
              <a:buAutoNum type="alphaUcPeriod"/>
            </a:pPr>
            <a:r>
              <a:rPr lang="hu-HU" sz="2400" dirty="0"/>
              <a:t> Három császár </a:t>
            </a:r>
            <a:r>
              <a:rPr lang="hu-HU" sz="2400" dirty="0" smtClean="0"/>
              <a:t>szövetsége</a:t>
            </a:r>
            <a:endParaRPr lang="hu-HU" sz="2400" dirty="0" smtClean="0"/>
          </a:p>
          <a:p>
            <a:pPr marL="342900" indent="-342900">
              <a:spcBef>
                <a:spcPts val="1800"/>
              </a:spcBef>
              <a:buFont typeface="+mj-lt"/>
              <a:buAutoNum type="alphaUcPeriod"/>
            </a:pPr>
            <a:r>
              <a:rPr lang="hu-HU" sz="2400" dirty="0" smtClean="0"/>
              <a:t> Bolsevik hatalomátvétel</a:t>
            </a:r>
          </a:p>
          <a:p>
            <a:pPr marL="342900" indent="-342900">
              <a:spcBef>
                <a:spcPts val="1800"/>
              </a:spcBef>
              <a:buFont typeface="+mj-lt"/>
              <a:buAutoNum type="alphaUcPeriod"/>
            </a:pPr>
            <a:r>
              <a:rPr lang="hu-HU" sz="2400" dirty="0" smtClean="0"/>
              <a:t>Hármas szövetség</a:t>
            </a:r>
            <a:endParaRPr lang="hu-HU" sz="2400" dirty="0" smtClean="0"/>
          </a:p>
          <a:p>
            <a:pPr marL="342900" indent="-342900">
              <a:spcBef>
                <a:spcPts val="1800"/>
              </a:spcBef>
              <a:buFont typeface="+mj-lt"/>
              <a:buAutoNum type="alphaUcPeriod"/>
            </a:pPr>
            <a:r>
              <a:rPr lang="hu-HU" sz="2400" dirty="0" smtClean="0"/>
              <a:t> Antant létrejötte</a:t>
            </a:r>
            <a:endParaRPr lang="hu-HU" sz="2400" dirty="0" smtClean="0"/>
          </a:p>
          <a:p>
            <a:pPr marL="342900" indent="-342900">
              <a:spcBef>
                <a:spcPts val="1800"/>
              </a:spcBef>
              <a:buFont typeface="+mj-lt"/>
              <a:buAutoNum type="alphaUcPeriod"/>
            </a:pPr>
            <a:r>
              <a:rPr lang="hu-HU" sz="2400" dirty="0" smtClean="0"/>
              <a:t> </a:t>
            </a:r>
            <a:r>
              <a:rPr lang="hu-HU" sz="2400" dirty="0" smtClean="0"/>
              <a:t>Szovjetunió létrejötte</a:t>
            </a:r>
            <a:endParaRPr lang="hu-H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097" y="1956094"/>
            <a:ext cx="15240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2054" y="473076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5. Megoldás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8181780" y="6467742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3" action="ppaction://hlinksldjump"/>
              </a:rPr>
              <a:t>Vissza</a:t>
            </a:r>
            <a:endParaRPr lang="hu-HU" dirty="0"/>
          </a:p>
        </p:txBody>
      </p:sp>
      <p:pic>
        <p:nvPicPr>
          <p:cNvPr id="11" name="Picture 12" descr="http://users2.ml.mindenkilapja.hu/users/erzsebetkiralyneweb/uploads/FerencJzse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91121" y="4399484"/>
            <a:ext cx="1497893" cy="1857388"/>
          </a:xfrm>
          <a:prstGeom prst="rect">
            <a:avLst/>
          </a:prstGeom>
          <a:noFill/>
        </p:spPr>
      </p:pic>
      <p:sp>
        <p:nvSpPr>
          <p:cNvPr id="13" name="Téglalap 12"/>
          <p:cNvSpPr/>
          <p:nvPr/>
        </p:nvSpPr>
        <p:spPr>
          <a:xfrm>
            <a:off x="3084264" y="2904650"/>
            <a:ext cx="619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hu-H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6037058" y="2689870"/>
            <a:ext cx="6174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hu-H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8501987" y="3827980"/>
            <a:ext cx="635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hu-H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1571604" y="5000636"/>
            <a:ext cx="599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hu-H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4194638" y="5544319"/>
            <a:ext cx="633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hu-H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0" y="6372036"/>
            <a:ext cx="1642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II. </a:t>
            </a:r>
            <a:r>
              <a:rPr lang="hu-HU" b="1" dirty="0" smtClean="0">
                <a:solidFill>
                  <a:srgbClr val="FF0000"/>
                </a:solidFill>
              </a:rPr>
              <a:t>Miklós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5411373" y="618737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Ferenc József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0" y="3643314"/>
            <a:ext cx="135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II. </a:t>
            </a:r>
            <a:r>
              <a:rPr lang="hu-HU" b="1" dirty="0" smtClean="0">
                <a:solidFill>
                  <a:srgbClr val="FF0000"/>
                </a:solidFill>
              </a:rPr>
              <a:t>Vilmos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1642343" y="3582724"/>
            <a:ext cx="171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Clemenceau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7286644" y="421481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Wilson</a:t>
            </a:r>
            <a:endParaRPr lang="hu-H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Kaiser Wilhelm II of Germany - 19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9" y="1736426"/>
            <a:ext cx="1321605" cy="190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églalap 11"/>
          <p:cNvSpPr/>
          <p:nvPr/>
        </p:nvSpPr>
        <p:spPr>
          <a:xfrm>
            <a:off x="1071538" y="3071810"/>
            <a:ext cx="524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hu-H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AutoShape 4" descr="Képtalálat a következőre: „ii. miklós cár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4" name="AutoShape 6" descr="Képtalálat a következőre: „ii. miklós cár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64" y="4236060"/>
            <a:ext cx="1430179" cy="214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AutoShape 9" descr="Képtalálat a következőre: „Clemenceau”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2" y="1976247"/>
            <a:ext cx="1168082" cy="154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AutoShape 12" descr="Képtalálat a következőre: „Wilson”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720" y="4612368"/>
            <a:ext cx="1282918" cy="1699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Szövegdoboz 31"/>
          <p:cNvSpPr txBox="1"/>
          <p:nvPr/>
        </p:nvSpPr>
        <p:spPr>
          <a:xfrm>
            <a:off x="2732007" y="6386069"/>
            <a:ext cx="1642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Orlandó</a:t>
            </a:r>
            <a:endParaRPr lang="hu-HU" b="1" dirty="0">
              <a:solidFill>
                <a:srgbClr val="FF0000"/>
              </a:solidFill>
            </a:endParaRP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392" y="1647337"/>
            <a:ext cx="1524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églalap 33"/>
          <p:cNvSpPr/>
          <p:nvPr/>
        </p:nvSpPr>
        <p:spPr>
          <a:xfrm>
            <a:off x="7329205" y="5327652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hu-H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6" name="Szövegdoboz 35"/>
          <p:cNvSpPr txBox="1"/>
          <p:nvPr/>
        </p:nvSpPr>
        <p:spPr>
          <a:xfrm>
            <a:off x="4416268" y="364331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Lloyd George</a:t>
            </a:r>
            <a:endParaRPr lang="hu-H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6. Megoldás!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358082" y="6215082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18373"/>
            <a:ext cx="6660232" cy="4966041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691681" y="6023029"/>
            <a:ext cx="28803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endParaRPr lang="hu-H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395536" y="6023029"/>
            <a:ext cx="28803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  <a:endParaRPr lang="hu-H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2771800" y="6021288"/>
            <a:ext cx="28803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hu-H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4139953" y="6095037"/>
            <a:ext cx="28803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</a:t>
            </a:r>
            <a:endParaRPr lang="hu-H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5292080" y="6023029"/>
            <a:ext cx="28803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endParaRPr lang="hu-H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1 </a:t>
            </a:r>
            <a:r>
              <a:rPr lang="hu-HU" dirty="0" smtClean="0"/>
              <a:t>Hol kötötték a békéket?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143768" y="6072206"/>
            <a:ext cx="1699503" cy="461665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409786"/>
              </p:ext>
            </p:extLst>
          </p:nvPr>
        </p:nvGraphicFramePr>
        <p:xfrm>
          <a:off x="1357290" y="1871046"/>
          <a:ext cx="6096000" cy="3286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547691">
                <a:tc>
                  <a:txBody>
                    <a:bodyPr/>
                    <a:lstStyle/>
                    <a:p>
                      <a:r>
                        <a:rPr lang="hu-HU" dirty="0" smtClean="0"/>
                        <a:t>Ország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Béke</a:t>
                      </a:r>
                      <a:endParaRPr lang="hu-HU" dirty="0"/>
                    </a:p>
                  </a:txBody>
                  <a:tcPr/>
                </a:tc>
              </a:tr>
              <a:tr h="547691">
                <a:tc>
                  <a:txBody>
                    <a:bodyPr/>
                    <a:lstStyle/>
                    <a:p>
                      <a:r>
                        <a:rPr lang="hu-HU" dirty="0" smtClean="0"/>
                        <a:t>Németország</a:t>
                      </a:r>
                      <a:endParaRPr lang="hu-H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547691">
                <a:tc>
                  <a:txBody>
                    <a:bodyPr/>
                    <a:lstStyle/>
                    <a:p>
                      <a:r>
                        <a:rPr lang="hu-HU" dirty="0" smtClean="0"/>
                        <a:t>Ausztria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547691">
                <a:tc>
                  <a:txBody>
                    <a:bodyPr/>
                    <a:lstStyle/>
                    <a:p>
                      <a:r>
                        <a:rPr lang="hu-HU" dirty="0" smtClean="0"/>
                        <a:t>Bulgária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547691">
                <a:tc>
                  <a:txBody>
                    <a:bodyPr/>
                    <a:lstStyle/>
                    <a:p>
                      <a:r>
                        <a:rPr lang="hu-HU" dirty="0" smtClean="0"/>
                        <a:t>Törökország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547691">
                <a:tc>
                  <a:txBody>
                    <a:bodyPr/>
                    <a:lstStyle/>
                    <a:p>
                      <a:r>
                        <a:rPr lang="hu-HU" dirty="0" smtClean="0"/>
                        <a:t>Magyarország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7. Megoldás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143768" y="6143644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08573" y="1484784"/>
            <a:ext cx="68407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dirty="0" smtClean="0"/>
              <a:t>Melyik </a:t>
            </a:r>
            <a:r>
              <a:rPr lang="hu-HU" dirty="0"/>
              <a:t>fronton harcolt a naplórészlet </a:t>
            </a:r>
            <a:r>
              <a:rPr lang="hu-HU" dirty="0" smtClean="0"/>
              <a:t>írója?</a:t>
            </a:r>
          </a:p>
          <a:p>
            <a:r>
              <a:rPr lang="hu-HU" dirty="0" smtClean="0"/>
              <a:t>      </a:t>
            </a:r>
            <a:r>
              <a:rPr lang="hu-HU" b="1" dirty="0" smtClean="0">
                <a:solidFill>
                  <a:srgbClr val="FF0000"/>
                </a:solidFill>
              </a:rPr>
              <a:t>Olasz fronton, Doberdónál</a:t>
            </a:r>
          </a:p>
          <a:p>
            <a:pPr marL="342900" indent="-342900">
              <a:buAutoNum type="arabicPeriod" startAt="2"/>
            </a:pPr>
            <a:r>
              <a:rPr lang="hu-HU" dirty="0" smtClean="0"/>
              <a:t>Hány hónapot töltött el Doberdónál a katona?</a:t>
            </a:r>
          </a:p>
          <a:p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smtClean="0">
                <a:solidFill>
                  <a:srgbClr val="FF0000"/>
                </a:solidFill>
              </a:rPr>
              <a:t>     Közel 5 hónapot</a:t>
            </a:r>
          </a:p>
          <a:p>
            <a:r>
              <a:rPr lang="hu-HU" dirty="0" smtClean="0"/>
              <a:t>3.   </a:t>
            </a:r>
            <a:r>
              <a:rPr lang="en-US" dirty="0" err="1" smtClean="0"/>
              <a:t>Hogyan</a:t>
            </a:r>
            <a:r>
              <a:rPr lang="en-US" dirty="0" smtClean="0"/>
              <a:t> </a:t>
            </a:r>
            <a:r>
              <a:rPr lang="en-US" dirty="0" err="1"/>
              <a:t>szállították</a:t>
            </a:r>
            <a:r>
              <a:rPr lang="en-US" dirty="0"/>
              <a:t> a </a:t>
            </a:r>
            <a:r>
              <a:rPr lang="en-US" dirty="0" err="1"/>
              <a:t>katonákat</a:t>
            </a:r>
            <a:r>
              <a:rPr lang="en-US" dirty="0"/>
              <a:t> a front </a:t>
            </a:r>
            <a:r>
              <a:rPr lang="en-US" dirty="0" err="1" smtClean="0"/>
              <a:t>közelébe</a:t>
            </a:r>
            <a:r>
              <a:rPr lang="en-US" dirty="0" smtClean="0"/>
              <a:t>?</a:t>
            </a:r>
            <a:endParaRPr lang="hu-HU" dirty="0" smtClean="0"/>
          </a:p>
          <a:p>
            <a:r>
              <a:rPr lang="hu-HU" dirty="0" smtClean="0"/>
              <a:t>      </a:t>
            </a:r>
            <a:r>
              <a:rPr lang="hu-HU" b="1" dirty="0" smtClean="0">
                <a:solidFill>
                  <a:srgbClr val="FF0000"/>
                </a:solidFill>
              </a:rPr>
              <a:t>Vonattal</a:t>
            </a:r>
          </a:p>
          <a:p>
            <a:r>
              <a:rPr lang="hu-HU" dirty="0" smtClean="0"/>
              <a:t>4.   Tisztként </a:t>
            </a:r>
            <a:r>
              <a:rPr lang="hu-HU" dirty="0"/>
              <a:t>vagy közlegényként szolgált a </a:t>
            </a:r>
            <a:r>
              <a:rPr lang="hu-HU" dirty="0" smtClean="0"/>
              <a:t>szerző?</a:t>
            </a:r>
          </a:p>
          <a:p>
            <a:r>
              <a:rPr lang="hu-HU" dirty="0"/>
              <a:t> </a:t>
            </a:r>
            <a:r>
              <a:rPr lang="hu-HU" dirty="0" smtClean="0"/>
              <a:t>      </a:t>
            </a:r>
            <a:r>
              <a:rPr lang="hu-HU" b="1" dirty="0" smtClean="0">
                <a:solidFill>
                  <a:srgbClr val="FF0000"/>
                </a:solidFill>
              </a:rPr>
              <a:t>Közlegényként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5.  </a:t>
            </a:r>
            <a:r>
              <a:rPr lang="hu-HU" dirty="0" smtClean="0"/>
              <a:t>Miért </a:t>
            </a:r>
            <a:r>
              <a:rPr lang="hu-HU" dirty="0"/>
              <a:t>tartotta a szerző elviselhetetlennek a lövészárkot</a:t>
            </a:r>
            <a:r>
              <a:rPr lang="hu-HU" dirty="0" smtClean="0"/>
              <a:t>?</a:t>
            </a:r>
          </a:p>
          <a:p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smtClean="0">
                <a:solidFill>
                  <a:srgbClr val="FF0000"/>
                </a:solidFill>
              </a:rPr>
              <a:t>     Bűz, tetű, hullák, fertőzések</a:t>
            </a:r>
            <a:endParaRPr lang="hu-H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26064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8. Megoldás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286644" y="6286520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891" y="1196752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A bolsevikok vezetője: Lenin</a:t>
            </a:r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</a:t>
            </a:r>
            <a:r>
              <a:rPr lang="hu-HU" b="1" dirty="0" smtClean="0">
                <a:solidFill>
                  <a:srgbClr val="FF0000"/>
                </a:solidFill>
              </a:rPr>
              <a:t>Oroszország a központi hatalmak oldalán harcolt,</a:t>
            </a:r>
            <a:endParaRPr lang="hu-HU" b="1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</a:t>
            </a:r>
            <a:r>
              <a:rPr lang="hu-HU" dirty="0" smtClean="0"/>
              <a:t>Nagy-Britannia és Franciaország a legnagyobb gyarmattartó hatalmak a XIX század második felében,</a:t>
            </a:r>
            <a:endParaRPr lang="hu-HU" dirty="0" smtClean="0"/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</a:t>
            </a:r>
            <a:r>
              <a:rPr lang="hu-HU" dirty="0" smtClean="0"/>
              <a:t>Egyiptom Afrikában van,</a:t>
            </a:r>
            <a:endParaRPr lang="hu-HU" dirty="0" smtClean="0"/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</a:t>
            </a:r>
            <a:r>
              <a:rPr lang="hu-HU" b="1" dirty="0" smtClean="0">
                <a:solidFill>
                  <a:srgbClr val="FF0000"/>
                </a:solidFill>
              </a:rPr>
              <a:t>Németország egyáltalán nem rendelkezett gyarmattal,</a:t>
            </a:r>
            <a:endParaRPr lang="hu-HU" b="1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</a:t>
            </a:r>
            <a:r>
              <a:rPr lang="hu-HU" dirty="0" smtClean="0"/>
              <a:t>A dzsungel könyve főhőse Maugli India őserdeiben él,</a:t>
            </a:r>
            <a:endParaRPr lang="hu-HU" dirty="0" smtClean="0"/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</a:t>
            </a:r>
            <a:r>
              <a:rPr lang="hu-HU" b="1" dirty="0" err="1" smtClean="0">
                <a:solidFill>
                  <a:srgbClr val="FF0000"/>
                </a:solidFill>
              </a:rPr>
              <a:t>Bismarc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smtClean="0">
                <a:solidFill>
                  <a:srgbClr val="FF0000"/>
                </a:solidFill>
              </a:rPr>
              <a:t>a legnagyobb orosz cárok egyike,</a:t>
            </a:r>
            <a:endParaRPr lang="hu-HU" b="1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</a:t>
            </a:r>
            <a:r>
              <a:rPr lang="hu-HU" b="1" dirty="0" smtClean="0">
                <a:solidFill>
                  <a:srgbClr val="FF0000"/>
                </a:solidFill>
              </a:rPr>
              <a:t>A Balti államokat nevezték Európa lőporos hordójának a XX. Század elején,</a:t>
            </a:r>
            <a:r>
              <a:rPr lang="hu-HU" dirty="0" smtClean="0"/>
              <a:t> </a:t>
            </a:r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Az Osztrák Magyar Monarchia császára és királya: Ferenc József,</a:t>
            </a:r>
            <a:endParaRPr lang="hu-HU" dirty="0" smtClean="0"/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</a:t>
            </a:r>
            <a:r>
              <a:rPr lang="hu-HU" dirty="0" smtClean="0"/>
              <a:t>Az antant Nagy Britannia, Franciaország és Oroszország katonai szövetsége,</a:t>
            </a:r>
            <a:endParaRPr lang="hu-HU" dirty="0" smtClean="0"/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</a:t>
            </a:r>
            <a:r>
              <a:rPr lang="hu-HU" b="1" dirty="0" smtClean="0">
                <a:solidFill>
                  <a:srgbClr val="FF0000"/>
                </a:solidFill>
              </a:rPr>
              <a:t>Az első világháború kitörésének ürügye Ferenc József császár meggyilkolása,</a:t>
            </a:r>
            <a:endParaRPr lang="hu-HU" b="1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Az első világháború 1914-1918 között zajlott,</a:t>
            </a:r>
            <a:endParaRPr lang="hu-HU" dirty="0" smtClean="0"/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</a:t>
            </a:r>
            <a:r>
              <a:rPr lang="hu-HU" dirty="0" err="1" smtClean="0"/>
              <a:t>Gavrilo</a:t>
            </a:r>
            <a:r>
              <a:rPr lang="hu-HU" dirty="0" smtClean="0"/>
              <a:t> </a:t>
            </a:r>
            <a:r>
              <a:rPr lang="hu-HU" dirty="0" err="1" smtClean="0"/>
              <a:t>Princip</a:t>
            </a:r>
            <a:r>
              <a:rPr lang="hu-HU" dirty="0" smtClean="0"/>
              <a:t> volt a szarajevói merénylő,</a:t>
            </a:r>
            <a:endParaRPr lang="hu-HU" dirty="0" smtClean="0"/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</a:t>
            </a:r>
            <a:r>
              <a:rPr lang="hu-HU" b="1" dirty="0" smtClean="0">
                <a:solidFill>
                  <a:srgbClr val="FF0000"/>
                </a:solidFill>
              </a:rPr>
              <a:t>USA 1917-ben lép be a központi hatalmak oldalán a háborúba,</a:t>
            </a:r>
            <a:endParaRPr lang="hu-HU" b="1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</a:t>
            </a:r>
            <a:r>
              <a:rPr lang="hu-HU" dirty="0" smtClean="0"/>
              <a:t>Az első világháborút lezáró békéket a Párizs környéki kastélyokban írták alá,</a:t>
            </a: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9. Megoldás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429520" y="6215082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1571604" y="1857364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gazdasági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politika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társadalmi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A, C, G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B, F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D, E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428596" y="2786058"/>
            <a:ext cx="77153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hu-HU" sz="2400" dirty="0" smtClean="0"/>
              <a:t> gyáripar kialakulása</a:t>
            </a:r>
          </a:p>
          <a:p>
            <a:pPr marL="457200" indent="-457200">
              <a:buFont typeface="+mj-lt"/>
              <a:buAutoNum type="alphaUcPeriod"/>
            </a:pPr>
            <a:r>
              <a:rPr lang="hu-HU" sz="2400" dirty="0" smtClean="0"/>
              <a:t> polgári kormányzás</a:t>
            </a:r>
          </a:p>
          <a:p>
            <a:pPr marL="457200" indent="-457200">
              <a:buFont typeface="+mj-lt"/>
              <a:buAutoNum type="alphaUcPeriod"/>
            </a:pPr>
            <a:r>
              <a:rPr lang="hu-HU" sz="2400" dirty="0" smtClean="0"/>
              <a:t> közlekedés fejlődése</a:t>
            </a:r>
          </a:p>
          <a:p>
            <a:pPr marL="457200" indent="-457200">
              <a:buFont typeface="+mj-lt"/>
              <a:buAutoNum type="alphaUcPeriod"/>
            </a:pPr>
            <a:r>
              <a:rPr lang="hu-HU" sz="2400" dirty="0" smtClean="0"/>
              <a:t> munkásmozgalom kialakulása</a:t>
            </a:r>
          </a:p>
          <a:p>
            <a:pPr marL="457200" indent="-457200">
              <a:buFont typeface="+mj-lt"/>
              <a:buAutoNum type="alphaUcPeriod"/>
            </a:pPr>
            <a:r>
              <a:rPr lang="hu-HU" sz="2400" dirty="0" smtClean="0"/>
              <a:t> munkásmegmozdulások </a:t>
            </a:r>
          </a:p>
          <a:p>
            <a:pPr marL="457200" indent="-457200">
              <a:buFont typeface="+mj-lt"/>
              <a:buAutoNum type="alphaUcPeriod"/>
            </a:pPr>
            <a:r>
              <a:rPr lang="hu-HU" sz="2400" dirty="0" smtClean="0"/>
              <a:t> munkáspártok alakulása</a:t>
            </a:r>
          </a:p>
          <a:p>
            <a:pPr marL="457200" indent="-457200">
              <a:buFont typeface="+mj-lt"/>
              <a:buAutoNum type="alphaUcPeriod"/>
            </a:pPr>
            <a:r>
              <a:rPr lang="hu-HU" sz="2400" dirty="0" smtClean="0"/>
              <a:t> monopóliumok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10. Megoldás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847161" y="6215082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pic>
        <p:nvPicPr>
          <p:cNvPr id="5" name="Kép 4" descr="1914_szövetségi_rendszerek_vaktérkép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1571612"/>
            <a:ext cx="4386213" cy="4143404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2000232" y="2428868"/>
            <a:ext cx="38105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hu-H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357422" y="3429000"/>
            <a:ext cx="38105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hu-H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3286116" y="2786058"/>
            <a:ext cx="38105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hu-H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4286248" y="3429000"/>
            <a:ext cx="2857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hu-H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5072066" y="2357430"/>
            <a:ext cx="38105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  <a:endParaRPr lang="hu-H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5143504" y="4071942"/>
            <a:ext cx="38105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hu-H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5429256" y="4714884"/>
            <a:ext cx="38105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hu-H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3643306" y="4000504"/>
            <a:ext cx="38105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hu-H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6143636" y="1785926"/>
            <a:ext cx="278608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hu-HU" sz="2000" dirty="0" smtClean="0"/>
              <a:t> Nagy Britannia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hu-HU" sz="2000" dirty="0" smtClean="0"/>
              <a:t> Franciaország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hu-HU" sz="2000" dirty="0" smtClean="0"/>
              <a:t> Német Császárság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hu-HU" sz="2000" dirty="0" smtClean="0"/>
              <a:t> Osztrák-Magyar Monarchia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hu-HU" sz="2000" dirty="0" smtClean="0"/>
              <a:t> Olaszország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hu-HU" sz="2000" dirty="0" smtClean="0"/>
              <a:t> Bulgária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hu-HU" sz="2000" dirty="0" smtClean="0"/>
              <a:t> Törökország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hu-HU" sz="2000" dirty="0" smtClean="0"/>
              <a:t> Oroszország</a:t>
            </a:r>
            <a:endParaRPr lang="hu-HU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11. Megoldás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500958" y="6215082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863357"/>
              </p:ext>
            </p:extLst>
          </p:nvPr>
        </p:nvGraphicFramePr>
        <p:xfrm>
          <a:off x="1428728" y="1857364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Központi hatalmak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antant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hu-HU" b="1" baseline="0" dirty="0" smtClean="0">
                          <a:solidFill>
                            <a:srgbClr val="FF0000"/>
                          </a:solidFill>
                        </a:rPr>
                        <a:t>, D, E</a:t>
                      </a:r>
                      <a:r>
                        <a:rPr lang="hu-HU" b="1" baseline="0" dirty="0" smtClean="0">
                          <a:solidFill>
                            <a:srgbClr val="FF0000"/>
                          </a:solidFill>
                        </a:rPr>
                        <a:t>, H, J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A, </a:t>
                      </a:r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C, </a:t>
                      </a:r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F, G, I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785786" y="2786058"/>
            <a:ext cx="77867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Oroszország</a:t>
            </a:r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Olaszország 1915-ig</a:t>
            </a:r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Olaszország 1915-től</a:t>
            </a:r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</a:t>
            </a:r>
            <a:r>
              <a:rPr lang="hu-HU" dirty="0" smtClean="0"/>
              <a:t>Németország</a:t>
            </a:r>
            <a:endParaRPr lang="hu-HU" dirty="0" smtClean="0"/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Bulgária</a:t>
            </a:r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Franciaország</a:t>
            </a:r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Nagy-Britannia</a:t>
            </a:r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Törökország</a:t>
            </a:r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USA</a:t>
            </a:r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Osztrák-Magyar Monarchia</a:t>
            </a:r>
            <a:endParaRPr lang="hu-H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715436" cy="1066800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/>
              <a:t>12. Megoldás</a:t>
            </a:r>
            <a:endParaRPr lang="hu-HU" sz="3200" dirty="0"/>
          </a:p>
        </p:txBody>
      </p:sp>
      <p:sp>
        <p:nvSpPr>
          <p:cNvPr id="6" name="Téglalap 5"/>
          <p:cNvSpPr/>
          <p:nvPr/>
        </p:nvSpPr>
        <p:spPr>
          <a:xfrm>
            <a:off x="7500958" y="6143644"/>
            <a:ext cx="93968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12305" t="18554" r="39648" b="22851"/>
          <a:stretch>
            <a:fillRect/>
          </a:stretch>
        </p:blipFill>
        <p:spPr bwMode="auto">
          <a:xfrm>
            <a:off x="285720" y="2000240"/>
            <a:ext cx="585791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6429388" y="2143116"/>
            <a:ext cx="250033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hu-HU" dirty="0" smtClean="0"/>
              <a:t> Mit ábrázol a térkép?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hu-HU" dirty="0" smtClean="0"/>
              <a:t> Melyek a legnagyobb gyarmattartó hatalmak?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hu-HU" dirty="0" smtClean="0"/>
              <a:t> Melyik állam rendelkezik a legtöbb gyarmattal?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hu-HU" dirty="0" smtClean="0"/>
              <a:t> Hogyan lehet új gyarmatokat szerezni?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hu-HU" dirty="0" smtClean="0"/>
              <a:t> Hol ütköznek az egyes államok tervei?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2. </a:t>
            </a:r>
            <a:r>
              <a:rPr lang="hu-HU" dirty="0" smtClean="0"/>
              <a:t>Kit rejt a rejtvény? Ki ő? 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429520" y="6286520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0"/>
          <a:stretch/>
        </p:blipFill>
        <p:spPr>
          <a:xfrm rot="5400000">
            <a:off x="2545891" y="1494667"/>
            <a:ext cx="3803904" cy="4936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3. Melyik fogalomra ismer?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215206" y="6345816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36539"/>
              </p:ext>
            </p:extLst>
          </p:nvPr>
        </p:nvGraphicFramePr>
        <p:xfrm>
          <a:off x="500034" y="1928802"/>
          <a:ext cx="8215370" cy="3563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96"/>
                <a:gridCol w="5214974"/>
              </a:tblGrid>
              <a:tr h="547691">
                <a:tc>
                  <a:txBody>
                    <a:bodyPr/>
                    <a:lstStyle/>
                    <a:p>
                      <a:r>
                        <a:rPr lang="hu-HU" dirty="0" smtClean="0"/>
                        <a:t>Fogalom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Magyarázat</a:t>
                      </a:r>
                      <a:endParaRPr lang="hu-HU" dirty="0"/>
                    </a:p>
                  </a:txBody>
                  <a:tcPr/>
                </a:tc>
              </a:tr>
              <a:tr h="547691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egy  nemzethez tartozó csoportok, pártok közötti fegyveres konfliktus</a:t>
                      </a:r>
                      <a:endParaRPr lang="hu-HU" dirty="0"/>
                    </a:p>
                  </a:txBody>
                  <a:tcPr/>
                </a:tc>
              </a:tr>
              <a:tr h="54769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Valamely állam gazdasági, politikai fennhatósága alatt álló terület</a:t>
                      </a:r>
                      <a:endParaRPr lang="hu-HU" dirty="0"/>
                    </a:p>
                  </a:txBody>
                  <a:tcPr/>
                </a:tc>
              </a:tr>
              <a:tr h="54769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gyalogsági fedezék</a:t>
                      </a:r>
                      <a:endParaRPr lang="hu-HU" dirty="0"/>
                    </a:p>
                  </a:txBody>
                  <a:tcPr/>
                </a:tc>
              </a:tr>
              <a:tr h="54769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valamely személynek vagy csoportnak erőszakra támaszkodó hatalomgyakorlása</a:t>
                      </a:r>
                      <a:endParaRPr lang="hu-HU" dirty="0"/>
                    </a:p>
                  </a:txBody>
                  <a:tcPr/>
                </a:tc>
              </a:tr>
              <a:tr h="54769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Több földrészre kiterjedő fegyveres konfliktus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4. Rendezze időrendbe az eseményeket!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286644" y="6215082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785918" y="2000240"/>
            <a:ext cx="5286412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800"/>
              </a:spcBef>
              <a:buFont typeface="+mj-lt"/>
              <a:buAutoNum type="alphaUcPeriod"/>
            </a:pPr>
            <a:r>
              <a:rPr lang="hu-HU" sz="2400" dirty="0" smtClean="0"/>
              <a:t> </a:t>
            </a:r>
            <a:r>
              <a:rPr lang="hu-HU" sz="2400" dirty="0" smtClean="0"/>
              <a:t>Szarajevói merénylet</a:t>
            </a:r>
            <a:endParaRPr lang="hu-HU" sz="2400" dirty="0" smtClean="0"/>
          </a:p>
          <a:p>
            <a:pPr marL="342900" indent="-342900">
              <a:spcBef>
                <a:spcPts val="1800"/>
              </a:spcBef>
              <a:buFont typeface="+mj-lt"/>
              <a:buAutoNum type="alphaUcPeriod"/>
            </a:pPr>
            <a:r>
              <a:rPr lang="hu-HU" sz="2400" dirty="0"/>
              <a:t> Három császár </a:t>
            </a:r>
            <a:r>
              <a:rPr lang="hu-HU" sz="2400" dirty="0" smtClean="0"/>
              <a:t>szövetsége</a:t>
            </a:r>
            <a:endParaRPr lang="hu-HU" sz="2400" dirty="0" smtClean="0"/>
          </a:p>
          <a:p>
            <a:pPr marL="342900" indent="-342900">
              <a:spcBef>
                <a:spcPts val="1800"/>
              </a:spcBef>
              <a:buFont typeface="+mj-lt"/>
              <a:buAutoNum type="alphaUcPeriod"/>
            </a:pPr>
            <a:r>
              <a:rPr lang="hu-HU" sz="2400" dirty="0" smtClean="0"/>
              <a:t> Bolsevik hatalomátvétel</a:t>
            </a:r>
          </a:p>
          <a:p>
            <a:pPr marL="342900" indent="-342900">
              <a:spcBef>
                <a:spcPts val="1800"/>
              </a:spcBef>
              <a:buFont typeface="+mj-lt"/>
              <a:buAutoNum type="alphaUcPeriod"/>
            </a:pPr>
            <a:r>
              <a:rPr lang="hu-HU" sz="2400" dirty="0" smtClean="0"/>
              <a:t>Hármas szövetség</a:t>
            </a:r>
            <a:endParaRPr lang="hu-HU" sz="2400" dirty="0" smtClean="0"/>
          </a:p>
          <a:p>
            <a:pPr marL="342900" indent="-342900">
              <a:spcBef>
                <a:spcPts val="1800"/>
              </a:spcBef>
              <a:buFont typeface="+mj-lt"/>
              <a:buAutoNum type="alphaUcPeriod"/>
            </a:pPr>
            <a:r>
              <a:rPr lang="hu-HU" sz="2400" dirty="0" smtClean="0"/>
              <a:t> Antant létrejötte</a:t>
            </a:r>
            <a:endParaRPr lang="hu-HU" sz="2400" dirty="0" smtClean="0"/>
          </a:p>
          <a:p>
            <a:pPr marL="342900" indent="-342900">
              <a:spcBef>
                <a:spcPts val="1800"/>
              </a:spcBef>
              <a:buFont typeface="+mj-lt"/>
              <a:buAutoNum type="alphaUcPeriod"/>
            </a:pPr>
            <a:r>
              <a:rPr lang="hu-HU" sz="2400" dirty="0" smtClean="0"/>
              <a:t> </a:t>
            </a:r>
            <a:r>
              <a:rPr lang="hu-HU" sz="2400" dirty="0" smtClean="0"/>
              <a:t>Szovjetunió létrejötte</a:t>
            </a:r>
            <a:endParaRPr lang="hu-H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5. </a:t>
            </a:r>
            <a:r>
              <a:rPr lang="hu-HU" dirty="0" smtClean="0"/>
              <a:t>Kire ismer </a:t>
            </a:r>
            <a:r>
              <a:rPr lang="hu-HU" dirty="0" smtClean="0"/>
              <a:t>a </a:t>
            </a:r>
            <a:r>
              <a:rPr lang="hu-HU" dirty="0" smtClean="0"/>
              <a:t>képeken?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7641974" y="6431756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660" y="1459427"/>
            <a:ext cx="15240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2" descr="http://users2.ml.mindenkilapja.hu/users/erzsebetkiralyneweb/uploads/FerencJzse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27430" y="4399484"/>
            <a:ext cx="1497893" cy="1857388"/>
          </a:xfrm>
          <a:prstGeom prst="rect">
            <a:avLst/>
          </a:prstGeom>
          <a:noFill/>
        </p:spPr>
      </p:pic>
      <p:sp>
        <p:nvSpPr>
          <p:cNvPr id="20" name="Téglalap 19"/>
          <p:cNvSpPr/>
          <p:nvPr/>
        </p:nvSpPr>
        <p:spPr>
          <a:xfrm>
            <a:off x="3722471" y="2216482"/>
            <a:ext cx="619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hu-H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2" name="Téglalap 21"/>
          <p:cNvSpPr/>
          <p:nvPr/>
        </p:nvSpPr>
        <p:spPr>
          <a:xfrm>
            <a:off x="8396612" y="3181329"/>
            <a:ext cx="635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hu-H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1571604" y="5000636"/>
            <a:ext cx="599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hu-H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5" name="Picture 2" descr="Kaiser Wilhelm II of Germany - 19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9" y="1459427"/>
            <a:ext cx="1321605" cy="190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églalap 25"/>
          <p:cNvSpPr/>
          <p:nvPr/>
        </p:nvSpPr>
        <p:spPr>
          <a:xfrm>
            <a:off x="1309352" y="2582362"/>
            <a:ext cx="524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hu-H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64" y="4236060"/>
            <a:ext cx="1430179" cy="214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69323"/>
            <a:ext cx="1382438" cy="182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172" y="4620784"/>
            <a:ext cx="1282918" cy="1699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548" y="1591762"/>
            <a:ext cx="1524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églalap 30"/>
          <p:cNvSpPr/>
          <p:nvPr/>
        </p:nvSpPr>
        <p:spPr>
          <a:xfrm>
            <a:off x="8395386" y="5289017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hu-H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6455309" y="2582362"/>
            <a:ext cx="6174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hu-H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Téglalap 23"/>
          <p:cNvSpPr/>
          <p:nvPr/>
        </p:nvSpPr>
        <p:spPr>
          <a:xfrm>
            <a:off x="6360683" y="5447390"/>
            <a:ext cx="633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hu-H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411760" y="3642994"/>
            <a:ext cx="25922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Lloyd George</a:t>
            </a:r>
          </a:p>
          <a:p>
            <a:r>
              <a:rPr lang="hu-HU" sz="2400" dirty="0" smtClean="0"/>
              <a:t>II. Miklós</a:t>
            </a:r>
          </a:p>
          <a:p>
            <a:r>
              <a:rPr lang="hu-HU" sz="2400" dirty="0" smtClean="0"/>
              <a:t>II. Vilmos</a:t>
            </a:r>
          </a:p>
          <a:p>
            <a:r>
              <a:rPr lang="hu-HU" sz="2400" dirty="0" smtClean="0"/>
              <a:t>Orlandó</a:t>
            </a:r>
          </a:p>
          <a:p>
            <a:r>
              <a:rPr lang="hu-HU" sz="2400" dirty="0"/>
              <a:t>Ferenc József</a:t>
            </a:r>
          </a:p>
          <a:p>
            <a:r>
              <a:rPr lang="hu-HU" sz="2400" dirty="0" err="1" smtClean="0"/>
              <a:t>Clamenceau</a:t>
            </a:r>
            <a:endParaRPr lang="hu-HU" sz="2400" dirty="0" smtClean="0"/>
          </a:p>
          <a:p>
            <a:r>
              <a:rPr lang="hu-HU" sz="2400" dirty="0"/>
              <a:t>W</a:t>
            </a:r>
            <a:r>
              <a:rPr lang="hu-HU" sz="2400" dirty="0" smtClean="0"/>
              <a:t>ilson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6. </a:t>
            </a:r>
            <a:r>
              <a:rPr lang="hu-HU" dirty="0" smtClean="0"/>
              <a:t>Rendszerezze a frontokat!</a:t>
            </a:r>
            <a:endParaRPr lang="hu-HU" dirty="0"/>
          </a:p>
        </p:txBody>
      </p:sp>
      <p:sp>
        <p:nvSpPr>
          <p:cNvPr id="6" name="Téglalap 5">
            <a:hlinkClick r:id="rId2" action="ppaction://hlinksldjump"/>
          </p:cNvPr>
          <p:cNvSpPr/>
          <p:nvPr/>
        </p:nvSpPr>
        <p:spPr>
          <a:xfrm>
            <a:off x="7358082" y="6215082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3" action="ppaction://hlinksldjump"/>
              </a:rPr>
              <a:t>Megoldás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5"/>
            <a:ext cx="6660232" cy="4966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7. </a:t>
            </a:r>
            <a:r>
              <a:rPr lang="hu-HU" dirty="0" smtClean="0"/>
              <a:t>Szövegértés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143768" y="6143644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107504" y="1340768"/>
            <a:ext cx="89289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„...Aki nem látott </a:t>
            </a:r>
            <a:r>
              <a:rPr lang="hu-HU" dirty="0" smtClean="0"/>
              <a:t>harcteret </a:t>
            </a:r>
            <a:r>
              <a:rPr lang="hu-HU" dirty="0"/>
              <a:t>igazán el sem </a:t>
            </a:r>
            <a:r>
              <a:rPr lang="hu-HU" dirty="0" smtClean="0"/>
              <a:t>hiszi, </a:t>
            </a:r>
            <a:r>
              <a:rPr lang="hu-HU" dirty="0"/>
              <a:t>hogy </a:t>
            </a:r>
            <a:r>
              <a:rPr lang="hu-HU" dirty="0" smtClean="0"/>
              <a:t>milyen </a:t>
            </a:r>
            <a:r>
              <a:rPr lang="hu-HU" dirty="0"/>
              <a:t>egy ronda </a:t>
            </a:r>
            <a:r>
              <a:rPr lang="hu-HU" dirty="0" smtClean="0"/>
              <a:t>utálatos </a:t>
            </a:r>
            <a:r>
              <a:rPr lang="hu-HU" dirty="0"/>
              <a:t>fészek az a </a:t>
            </a:r>
            <a:r>
              <a:rPr lang="hu-HU" dirty="0" smtClean="0"/>
              <a:t>harctér.  […] 14 </a:t>
            </a:r>
            <a:r>
              <a:rPr lang="hu-HU" dirty="0"/>
              <a:t>hetes </a:t>
            </a:r>
            <a:r>
              <a:rPr lang="hu-HU" dirty="0" smtClean="0"/>
              <a:t>harctér </a:t>
            </a:r>
            <a:r>
              <a:rPr lang="hu-HU" dirty="0"/>
              <a:t>volt akkor már a </a:t>
            </a:r>
            <a:r>
              <a:rPr lang="hu-HU" dirty="0" smtClean="0"/>
              <a:t>Doberdó, </a:t>
            </a:r>
            <a:r>
              <a:rPr lang="hu-HU" dirty="0"/>
              <a:t>amikor engem is oda vittek […] 1915 augusztus 14 én értünk az </a:t>
            </a:r>
            <a:r>
              <a:rPr lang="hu-HU" dirty="0" smtClean="0"/>
              <a:t>utolsó állomásra, Doberdó közelébe, </a:t>
            </a:r>
            <a:r>
              <a:rPr lang="hu-HU" dirty="0"/>
              <a:t>ahol szép csendesen le raktak bennünket és </a:t>
            </a:r>
            <a:r>
              <a:rPr lang="hu-HU" dirty="0" smtClean="0"/>
              <a:t>könnyes </a:t>
            </a:r>
            <a:r>
              <a:rPr lang="hu-HU" dirty="0"/>
              <a:t>szemekkel néztünk a vonat </a:t>
            </a:r>
            <a:r>
              <a:rPr lang="hu-HU" dirty="0" smtClean="0"/>
              <a:t>után.[…] </a:t>
            </a:r>
            <a:r>
              <a:rPr lang="hu-HU" dirty="0"/>
              <a:t>A</a:t>
            </a:r>
            <a:r>
              <a:rPr lang="hu-HU" dirty="0" smtClean="0"/>
              <a:t>zt mondták </a:t>
            </a:r>
            <a:r>
              <a:rPr lang="hu-HU" dirty="0"/>
              <a:t>a tisztek hogy majd csak </a:t>
            </a:r>
            <a:r>
              <a:rPr lang="hu-HU" dirty="0" smtClean="0"/>
              <a:t>alkonyatkor </a:t>
            </a:r>
            <a:r>
              <a:rPr lang="hu-HU" dirty="0"/>
              <a:t>induljunk </a:t>
            </a:r>
            <a:r>
              <a:rPr lang="hu-HU" dirty="0"/>
              <a:t>ú</a:t>
            </a:r>
            <a:r>
              <a:rPr lang="hu-HU" dirty="0" smtClean="0"/>
              <a:t>tnak </a:t>
            </a:r>
            <a:r>
              <a:rPr lang="hu-HU" dirty="0"/>
              <a:t>nehogy még valami olasz repülő észre vegyen bennünket […] </a:t>
            </a:r>
            <a:r>
              <a:rPr lang="hu-HU" dirty="0" smtClean="0"/>
              <a:t>Mi </a:t>
            </a:r>
            <a:r>
              <a:rPr lang="hu-HU" dirty="0"/>
              <a:t>éppen a </a:t>
            </a:r>
            <a:r>
              <a:rPr lang="hu-HU" dirty="0" smtClean="0"/>
              <a:t>17-ik honvédzászlóaljat vál</a:t>
            </a:r>
            <a:r>
              <a:rPr lang="hu-HU" dirty="0"/>
              <a:t>tottuk fel mert már 3 hét </a:t>
            </a:r>
            <a:r>
              <a:rPr lang="hu-HU" dirty="0" smtClean="0"/>
              <a:t>óta </a:t>
            </a:r>
            <a:r>
              <a:rPr lang="hu-HU" dirty="0"/>
              <a:t>bent voltak a lövész </a:t>
            </a:r>
            <a:r>
              <a:rPr lang="hu-HU" dirty="0" smtClean="0"/>
              <a:t>árokban. </a:t>
            </a:r>
            <a:r>
              <a:rPr lang="hu-HU" dirty="0"/>
              <a:t>Három hétig éppen elég ez egy katonának abban a piszkos sáros lövész árokban ekkor már van elég </a:t>
            </a:r>
            <a:r>
              <a:rPr lang="hu-HU" dirty="0" smtClean="0"/>
              <a:t>tetűje, amit </a:t>
            </a:r>
            <a:r>
              <a:rPr lang="hu-HU" dirty="0"/>
              <a:t>meg sem </a:t>
            </a:r>
            <a:r>
              <a:rPr lang="hu-HU" dirty="0" smtClean="0"/>
              <a:t>bír </a:t>
            </a:r>
            <a:r>
              <a:rPr lang="hu-HU" dirty="0"/>
              <a:t>öldösni azalatt a pár </a:t>
            </a:r>
            <a:r>
              <a:rPr lang="hu-HU" dirty="0" smtClean="0"/>
              <a:t>nap alatt, amíg </a:t>
            </a:r>
            <a:r>
              <a:rPr lang="hu-HU" dirty="0"/>
              <a:t>kicsit kiviszik hátrább pár napi pihenőre […] </a:t>
            </a:r>
          </a:p>
          <a:p>
            <a:r>
              <a:rPr lang="hu-HU" dirty="0"/>
              <a:t>[…] hála isten mondottunk meg értünk az első reggelt </a:t>
            </a:r>
            <a:r>
              <a:rPr lang="hu-HU" dirty="0" smtClean="0"/>
              <a:t>Doberdóban. </a:t>
            </a:r>
            <a:r>
              <a:rPr lang="hu-HU" dirty="0"/>
              <a:t>Ahogy a nap melegített azonnal jobban érzett a büdösség átnéztem az olaszok felé a front között a hulla a hullát érte […] </a:t>
            </a:r>
            <a:r>
              <a:rPr lang="hu-HU" dirty="0" smtClean="0"/>
              <a:t>1916 </a:t>
            </a:r>
            <a:r>
              <a:rPr lang="hu-HU" dirty="0"/>
              <a:t>január </a:t>
            </a:r>
            <a:r>
              <a:rPr lang="hu-HU" dirty="0" smtClean="0"/>
              <a:t>8-dikán tífusszal </a:t>
            </a:r>
            <a:r>
              <a:rPr lang="hu-HU" dirty="0"/>
              <a:t>ugyan de </a:t>
            </a:r>
            <a:r>
              <a:rPr lang="hu-HU" dirty="0" smtClean="0"/>
              <a:t>hálát adtam </a:t>
            </a:r>
            <a:r>
              <a:rPr lang="hu-HU" dirty="0"/>
              <a:t>az Istennek hogy el jöhettem </a:t>
            </a:r>
            <a:r>
              <a:rPr lang="hu-HU" dirty="0" smtClean="0"/>
              <a:t>…”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07504" y="5311086"/>
            <a:ext cx="6840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dirty="0" smtClean="0"/>
              <a:t>Melyik </a:t>
            </a:r>
            <a:r>
              <a:rPr lang="hu-HU" dirty="0"/>
              <a:t>fronton harcolt a naplórészlet </a:t>
            </a:r>
            <a:r>
              <a:rPr lang="hu-HU" dirty="0" smtClean="0"/>
              <a:t>írója?</a:t>
            </a:r>
          </a:p>
          <a:p>
            <a:pPr marL="342900" indent="-342900">
              <a:buAutoNum type="arabicPeriod"/>
            </a:pPr>
            <a:r>
              <a:rPr lang="hu-HU" dirty="0" smtClean="0"/>
              <a:t>Hány hónapot töltött el Doberdónál a katona?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Hogyan</a:t>
            </a:r>
            <a:r>
              <a:rPr lang="en-US" dirty="0" smtClean="0"/>
              <a:t> </a:t>
            </a:r>
            <a:r>
              <a:rPr lang="en-US" dirty="0" err="1"/>
              <a:t>szállították</a:t>
            </a:r>
            <a:r>
              <a:rPr lang="en-US" dirty="0"/>
              <a:t> a </a:t>
            </a:r>
            <a:r>
              <a:rPr lang="en-US" dirty="0" err="1"/>
              <a:t>katonákat</a:t>
            </a:r>
            <a:r>
              <a:rPr lang="en-US" dirty="0"/>
              <a:t> a front </a:t>
            </a:r>
            <a:r>
              <a:rPr lang="en-US" dirty="0" err="1" smtClean="0"/>
              <a:t>közelébe</a:t>
            </a:r>
            <a:r>
              <a:rPr lang="en-US" dirty="0" smtClean="0"/>
              <a:t>?</a:t>
            </a:r>
            <a:endParaRPr lang="hu-HU" dirty="0" smtClean="0"/>
          </a:p>
          <a:p>
            <a:pPr marL="342900" indent="-342900">
              <a:buAutoNum type="arabicPeriod"/>
            </a:pPr>
            <a:r>
              <a:rPr lang="hu-HU" dirty="0" smtClean="0"/>
              <a:t>Tisztként </a:t>
            </a:r>
            <a:r>
              <a:rPr lang="hu-HU" dirty="0"/>
              <a:t>vagy közlegényként szolgált a </a:t>
            </a:r>
            <a:r>
              <a:rPr lang="hu-HU" dirty="0" smtClean="0"/>
              <a:t>szerző?</a:t>
            </a:r>
          </a:p>
          <a:p>
            <a:pPr marL="342900" indent="-342900">
              <a:buAutoNum type="arabicPeriod"/>
            </a:pPr>
            <a:r>
              <a:rPr lang="hu-HU" dirty="0" smtClean="0"/>
              <a:t>Miért </a:t>
            </a:r>
            <a:r>
              <a:rPr lang="hu-HU" dirty="0"/>
              <a:t>tartotta a szerző elviselhetetlennek a lövészárkot?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8</a:t>
            </a:r>
            <a:r>
              <a:rPr lang="hu-HU" dirty="0" smtClean="0"/>
              <a:t>. Igaz vagy hamis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286644" y="6286520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0" y="1428736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 smtClean="0"/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A bolsevikok vezetője: Lenin</a:t>
            </a:r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Oroszország a központi hatalmak oldalán harcolt,</a:t>
            </a:r>
            <a:endParaRPr lang="hu-HU" dirty="0" smtClean="0"/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</a:t>
            </a:r>
            <a:r>
              <a:rPr lang="hu-HU" dirty="0" smtClean="0"/>
              <a:t>Nagy-Britannia és Franciaország a legnagyobb gyarmattartó hatalmak a XIX század második felében,</a:t>
            </a:r>
            <a:endParaRPr lang="hu-HU" dirty="0" smtClean="0"/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</a:t>
            </a:r>
            <a:r>
              <a:rPr lang="hu-HU" dirty="0" smtClean="0"/>
              <a:t>Egyiptom Afrikában van,</a:t>
            </a:r>
            <a:endParaRPr lang="hu-HU" dirty="0" smtClean="0"/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</a:t>
            </a:r>
            <a:r>
              <a:rPr lang="hu-HU" dirty="0" smtClean="0"/>
              <a:t>Németország egyáltalán nem rendelkezett gyarmattal,</a:t>
            </a:r>
            <a:endParaRPr lang="hu-HU" dirty="0" smtClean="0"/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</a:t>
            </a:r>
            <a:r>
              <a:rPr lang="hu-HU" dirty="0" smtClean="0"/>
              <a:t>A dzsungel könyve főhőse Maugli India őserdeiben él,</a:t>
            </a:r>
            <a:endParaRPr lang="hu-HU" dirty="0" smtClean="0"/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</a:t>
            </a:r>
            <a:r>
              <a:rPr lang="hu-HU" dirty="0" err="1" smtClean="0"/>
              <a:t>Bismarc</a:t>
            </a:r>
            <a:r>
              <a:rPr lang="hu-HU" dirty="0"/>
              <a:t> </a:t>
            </a:r>
            <a:r>
              <a:rPr lang="hu-HU" dirty="0" smtClean="0"/>
              <a:t>a legnagyobb orosz cárok egyike,</a:t>
            </a:r>
            <a:endParaRPr lang="hu-HU" dirty="0" smtClean="0"/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A Balti államokat nevezték Európa lőporos hordójának a XX. Század elején, </a:t>
            </a:r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Az Osztrák Magyar Monarchia császára és királya: Ferenc József,</a:t>
            </a:r>
            <a:endParaRPr lang="hu-HU" dirty="0" smtClean="0"/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</a:t>
            </a:r>
            <a:r>
              <a:rPr lang="hu-HU" dirty="0" smtClean="0"/>
              <a:t>Az antant Nagy Britannia, Franciaország és Oroszország katonai szövetsége,</a:t>
            </a:r>
            <a:endParaRPr lang="hu-HU" dirty="0" smtClean="0"/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</a:t>
            </a:r>
            <a:r>
              <a:rPr lang="hu-HU" dirty="0" smtClean="0"/>
              <a:t>Az első világháború kitörésének ürügye Ferenc József császár meggyilkolása,</a:t>
            </a:r>
            <a:endParaRPr lang="hu-HU" dirty="0" smtClean="0"/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Az első világháború 1914-1918 között zajlott,</a:t>
            </a:r>
            <a:endParaRPr lang="hu-HU" dirty="0" smtClean="0"/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</a:t>
            </a:r>
            <a:r>
              <a:rPr lang="hu-HU" dirty="0" err="1" smtClean="0"/>
              <a:t>Gavrilo</a:t>
            </a:r>
            <a:r>
              <a:rPr lang="hu-HU" dirty="0" smtClean="0"/>
              <a:t> </a:t>
            </a:r>
            <a:r>
              <a:rPr lang="hu-HU" dirty="0" err="1" smtClean="0"/>
              <a:t>Princip</a:t>
            </a:r>
            <a:r>
              <a:rPr lang="hu-HU" dirty="0" smtClean="0"/>
              <a:t> volt a szarajevói merénylő,</a:t>
            </a:r>
            <a:endParaRPr lang="hu-HU" dirty="0" smtClean="0"/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</a:t>
            </a:r>
            <a:r>
              <a:rPr lang="hu-HU" dirty="0" smtClean="0"/>
              <a:t>USA 1917-ben lép be a központi hatalmak oldalán a háborúba,</a:t>
            </a:r>
            <a:endParaRPr lang="hu-HU" dirty="0" smtClean="0"/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</a:t>
            </a:r>
            <a:r>
              <a:rPr lang="hu-HU" dirty="0" smtClean="0"/>
              <a:t>Az első világháborút lezáró békéket a Párizs környéki kastélyokban írták alá,</a:t>
            </a: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ánus">
  <a:themeElements>
    <a:clrScheme name="Urbánus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ánu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ánu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1077</TotalTime>
  <Words>1174</Words>
  <Application>Microsoft Office PowerPoint</Application>
  <PresentationFormat>Diavetítés a képernyőre (4:3 oldalarány)</PresentationFormat>
  <Paragraphs>284</Paragraphs>
  <Slides>25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6" baseType="lpstr">
      <vt:lpstr>Urbánus</vt:lpstr>
      <vt:lpstr>7. évfolyam – 3. téma </vt:lpstr>
      <vt:lpstr>1 Hol kötötték a békéket?</vt:lpstr>
      <vt:lpstr>2. Kit rejt a rejtvény? Ki ő? </vt:lpstr>
      <vt:lpstr>3. Melyik fogalomra ismer?</vt:lpstr>
      <vt:lpstr>4. Rendezze időrendbe az eseményeket!</vt:lpstr>
      <vt:lpstr>5. Kire ismer a képeken?</vt:lpstr>
      <vt:lpstr>6. Rendszerezze a frontokat!</vt:lpstr>
      <vt:lpstr>7. Szövegértés</vt:lpstr>
      <vt:lpstr>8. Igaz vagy hamis</vt:lpstr>
      <vt:lpstr>9. Rendszerezze az ipari forradalom következményeit!</vt:lpstr>
      <vt:lpstr>10. Melyik államot jelzi a szám?</vt:lpstr>
      <vt:lpstr>11. Párosítsa a személyt és a fogalmat!</vt:lpstr>
      <vt:lpstr>12. Elemezze a térképes grafikont! Fogalmazzon meg 4-5 mondatot!</vt:lpstr>
      <vt:lpstr>1. Megoldás</vt:lpstr>
      <vt:lpstr>2. Megoldás! </vt:lpstr>
      <vt:lpstr>3. Megoldás</vt:lpstr>
      <vt:lpstr>4. Megoldás</vt:lpstr>
      <vt:lpstr>5. Megoldás</vt:lpstr>
      <vt:lpstr>6. Megoldás!</vt:lpstr>
      <vt:lpstr>7. Megoldás</vt:lpstr>
      <vt:lpstr>8. Megoldás</vt:lpstr>
      <vt:lpstr>9. Megoldás</vt:lpstr>
      <vt:lpstr>10. Megoldás</vt:lpstr>
      <vt:lpstr>11. Megoldás</vt:lpstr>
      <vt:lpstr>12. Megoldás</vt:lpstr>
    </vt:vector>
  </TitlesOfParts>
  <Company>Iskola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évfolyam – 1. téma</dc:title>
  <dc:creator>TVT</dc:creator>
  <cp:lastModifiedBy>IGH004</cp:lastModifiedBy>
  <cp:revision>84</cp:revision>
  <dcterms:created xsi:type="dcterms:W3CDTF">2012-11-14T06:30:43Z</dcterms:created>
  <dcterms:modified xsi:type="dcterms:W3CDTF">2016-12-12T10:40:54Z</dcterms:modified>
</cp:coreProperties>
</file>