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70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n60iCseF0+RV0hkWRiWmyg" hashData="METW2yuWnFQETjzepehAL3trD4Y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4660"/>
  </p:normalViewPr>
  <p:slideViewPr>
    <p:cSldViewPr>
      <p:cViewPr varScale="1">
        <p:scale>
          <a:sx n="69" d="100"/>
          <a:sy n="69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5AD085E-5155-43FC-80CB-56592BA18C95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AD085E-5155-43FC-80CB-56592BA18C95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5AD085E-5155-43FC-80CB-56592BA18C95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5AD085E-5155-43FC-80CB-56592BA18C95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7. évfolyam – 3. téma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1848-49-es forradalom és szabadságharc Magyarországon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9. Párosítsa az eseményeket és a rajzokat!</a:t>
            </a:r>
            <a:endParaRPr lang="hu-HU" sz="3200" dirty="0"/>
          </a:p>
        </p:txBody>
      </p:sp>
      <p:sp>
        <p:nvSpPr>
          <p:cNvPr id="5" name="Téglalap 4"/>
          <p:cNvSpPr/>
          <p:nvPr/>
        </p:nvSpPr>
        <p:spPr>
          <a:xfrm>
            <a:off x="7715272" y="641725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3424241" cy="252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 b="10102"/>
          <a:stretch>
            <a:fillRect/>
          </a:stretch>
        </p:blipFill>
        <p:spPr bwMode="auto">
          <a:xfrm>
            <a:off x="6286512" y="1500174"/>
            <a:ext cx="22878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14" y="4071942"/>
            <a:ext cx="3357586" cy="22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4071942"/>
            <a:ext cx="1749364" cy="268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églalap 7"/>
          <p:cNvSpPr/>
          <p:nvPr/>
        </p:nvSpPr>
        <p:spPr>
          <a:xfrm>
            <a:off x="1857356" y="4263948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3. Ferdinánd: Ez a korona túlságosan nagy az én öcsémnek… Itália </a:t>
            </a:r>
            <a:r>
              <a:rPr lang="hu-HU" dirty="0" err="1" smtClean="0"/>
              <a:t>ésMagyarország</a:t>
            </a:r>
            <a:r>
              <a:rPr lang="hu-HU" dirty="0" smtClean="0"/>
              <a:t>: Mi majd gondoskodunk arról, hogy kisebb legyen!!!	</a:t>
            </a:r>
          </a:p>
          <a:p>
            <a:r>
              <a:rPr lang="hu-HU" dirty="0" smtClean="0"/>
              <a:t>4. Kossuth és tábornokai </a:t>
            </a:r>
            <a:r>
              <a:rPr lang="hu-HU" dirty="0" err="1" smtClean="0"/>
              <a:t>megko-pasztják</a:t>
            </a:r>
            <a:r>
              <a:rPr lang="hu-HU" dirty="0" smtClean="0"/>
              <a:t> a kétfejű sast. Gúnyrajz a tavaszi hadjáratról.	</a:t>
            </a:r>
          </a:p>
        </p:txBody>
      </p:sp>
      <p:sp>
        <p:nvSpPr>
          <p:cNvPr id="10" name="Téglalap 9"/>
          <p:cNvSpPr/>
          <p:nvPr/>
        </p:nvSpPr>
        <p:spPr>
          <a:xfrm>
            <a:off x="3571868" y="1571612"/>
            <a:ext cx="27146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1. Még mindig nem látni a magyarokat. Gúnyrajz a magyar seregre hiába váró bécsi felkelőkről.</a:t>
            </a:r>
          </a:p>
          <a:p>
            <a:r>
              <a:rPr lang="hu-HU" dirty="0" smtClean="0"/>
              <a:t>2. Gúnyrajz a </a:t>
            </a:r>
            <a:r>
              <a:rPr lang="hu-HU" dirty="0" err="1" smtClean="0"/>
              <a:t>minisz-terekről</a:t>
            </a:r>
            <a:r>
              <a:rPr lang="hu-HU" dirty="0" smtClean="0"/>
              <a:t>, akik nem látják a fejük felett lebegő Habsburg-veszélyt.</a:t>
            </a:r>
          </a:p>
          <a:p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2323627" y="2967335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8001024" y="3286124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214414" y="5929330"/>
            <a:ext cx="551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569804" y="4429132"/>
            <a:ext cx="612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10. Párosítsa az eseményeket és a rajzokat!</a:t>
            </a:r>
            <a:endParaRPr lang="hu-HU" sz="3200" dirty="0"/>
          </a:p>
        </p:txBody>
      </p:sp>
      <p:sp>
        <p:nvSpPr>
          <p:cNvPr id="4" name="Téglalap 3"/>
          <p:cNvSpPr/>
          <p:nvPr/>
        </p:nvSpPr>
        <p:spPr>
          <a:xfrm>
            <a:off x="7751398" y="6488668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357298"/>
            <a:ext cx="2384386" cy="27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1"/>
            <a:ext cx="1719964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285860"/>
            <a:ext cx="2000264" cy="266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108414"/>
            <a:ext cx="3357586" cy="232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églalap 7"/>
          <p:cNvSpPr/>
          <p:nvPr/>
        </p:nvSpPr>
        <p:spPr>
          <a:xfrm>
            <a:off x="0" y="4143380"/>
            <a:ext cx="58578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hu-HU" dirty="0" smtClean="0"/>
              <a:t>1. A cár új fogsort adományoz a császár kitörött fogainak pótlására.	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2. Így érte el végre célját az orosz medve jóvoltából a vérszomjas kétfejű sas.	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3. Kossuth kalapja többet nyom a latban, mint az európai uralkodók koronái együttvéve.	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4. Windischgrätz felfalja a bécsi szabadsághősöket.	</a:t>
            </a:r>
          </a:p>
        </p:txBody>
      </p:sp>
      <p:sp>
        <p:nvSpPr>
          <p:cNvPr id="9" name="Téglalap 8"/>
          <p:cNvSpPr/>
          <p:nvPr/>
        </p:nvSpPr>
        <p:spPr>
          <a:xfrm>
            <a:off x="1571604" y="3214686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000364" y="3214686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786710" y="3286124"/>
            <a:ext cx="551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8429652" y="4143380"/>
            <a:ext cx="612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11. Igaz - Hamis!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42976" y="1785926"/>
            <a:ext cx="59293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Március 15. az ifjak a Pilvax kávéházból indulnak.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Landerer és Heckenast egy nyomda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Nemzeti Dal 12 versszakból áll.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12 pont alcíme: Talpra magyar!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1848. március 15. este a Nemzeti színházban a Bánk bánt játszották.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1848 március 15. a császár Ferenc József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Városházán volt a Helytartótanács székhelye.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Táncsics a Városházánál csatlakozik a tüntetőkhöz.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12 pont utolsó pontja Unió Erdéllyel.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Nemzeti dalt Jókai Mór írta  március 15. reggelén.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Barátom, csudákat éltünk. – írta Széchenyi a naplójába.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A 12 pontot Irinyi János öntötte formába.</a:t>
            </a: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64" y="64291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Egészítse ki a szöveget!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42910" y="1571612"/>
            <a:ext cx="7715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tavaszi hadjárat sikerei után ______1_______ Habsburg császár kénytelen volt segítséget kérni _______2_______ orosz cártól a magyar forradalom és szabadságharc leveréséhez. A hatalmas túlerővel szemben ______3______ kormányzó megpróbálta mozgósítani az erőtartalékokat. Az ország azonban _________4___ már teljesen kimerült. Az országban élő más kultúrájú és más nyelvet beszélő _____5_____kel való párbeszéd későn született. Sem _6(nagyhatalom)_, sem _7(nagyhatalom)_, nem támogatták a magyar ügyet, nem ismerték el hazánk függetlenségét. A ___8(hol)____i csatában meghal ___9(ki)___ is. Bem a magyar csapatok élén __10(hol)___  is vereséget szenved. 1849. augusztus 13. a magyar csapatok ___11(hol)___</a:t>
            </a:r>
            <a:r>
              <a:rPr lang="hu-HU" sz="2000" dirty="0" err="1" smtClean="0"/>
              <a:t>nál</a:t>
            </a:r>
            <a:r>
              <a:rPr lang="hu-HU" sz="2000" dirty="0" smtClean="0"/>
              <a:t> leteszik a fegyvert. Aradon Haynau parancsára __(mikor)__ kivégzik a szabadságharc 13 tábornokát.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9922" t="15625" r="17382" b="26758"/>
          <a:stretch>
            <a:fillRect/>
          </a:stretch>
        </p:blipFill>
        <p:spPr bwMode="auto">
          <a:xfrm>
            <a:off x="357158" y="1643050"/>
            <a:ext cx="764386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214282" y="621508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 – I; 2 – E; 3 – A; 4 – B; 5 – G; 6 – H; 7 – C; 8 – F; 9 - D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2. Megoldás!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8061475" y="6417254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500166" y="178592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Polgári átalakulás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Nemzeti függetlenség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1, 4, 5, 6,  7,  8, 9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2, 3,  10, 11, 12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142844" y="2736077"/>
            <a:ext cx="75009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Kivánjuk</a:t>
            </a:r>
            <a:r>
              <a:rPr lang="hu-HU" dirty="0" smtClean="0"/>
              <a:t> a' sajtó szabadságát, </a:t>
            </a:r>
            <a:r>
              <a:rPr lang="hu-HU" dirty="0" err="1" smtClean="0"/>
              <a:t>censura</a:t>
            </a:r>
            <a:r>
              <a:rPr lang="hu-HU" dirty="0" smtClean="0"/>
              <a:t> eltörlését.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Felelős </a:t>
            </a:r>
            <a:r>
              <a:rPr lang="hu-HU" dirty="0" err="1" smtClean="0"/>
              <a:t>ministeriumot</a:t>
            </a:r>
            <a:r>
              <a:rPr lang="hu-HU" dirty="0" smtClean="0"/>
              <a:t> Buda-Pesten.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Évenkinti</a:t>
            </a:r>
            <a:r>
              <a:rPr lang="hu-HU" dirty="0" smtClean="0"/>
              <a:t> </a:t>
            </a:r>
            <a:r>
              <a:rPr lang="hu-HU" dirty="0" err="1" smtClean="0"/>
              <a:t>országgyülést</a:t>
            </a:r>
            <a:r>
              <a:rPr lang="hu-HU" dirty="0" smtClean="0"/>
              <a:t> Pesten.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Törvény előtti egyenlőséget polgári és vallási tekintetben.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Nemzeti őrsereg.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Közös teherviselés.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Urbéri</a:t>
            </a:r>
            <a:r>
              <a:rPr lang="hu-HU" dirty="0" smtClean="0"/>
              <a:t> viszonyok megszüntetése.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Esküdtszék, képviselet egyenlőség alapján.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Nemzeti Bank.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A' katonaság esküdjék meg az alkotmányra, magyar katonáinkat ne vigyék külföldre, a' külföldieket vigyék el tőlünk.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A' politikai </a:t>
            </a:r>
            <a:r>
              <a:rPr lang="hu-HU" dirty="0" err="1" smtClean="0"/>
              <a:t>statusfoglyok</a:t>
            </a:r>
            <a:r>
              <a:rPr lang="hu-HU" dirty="0" smtClean="0"/>
              <a:t> szabadon bocsáttassanak.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Unio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71472" y="1785926"/>
            <a:ext cx="8286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Minden nyomtatásban megjelenő írás előzetes ellenőrzése és engedélyeztetése. - </a:t>
            </a:r>
            <a:r>
              <a:rPr lang="hu-HU" sz="2400" b="1" dirty="0" smtClean="0">
                <a:solidFill>
                  <a:srgbClr val="FF0000"/>
                </a:solidFill>
              </a:rPr>
              <a:t>CENZÚRA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Egy nép nemzeti önállóságáért folytatott fegyveres harca. - </a:t>
            </a:r>
            <a:r>
              <a:rPr lang="hu-HU" sz="2400" b="1" dirty="0" smtClean="0">
                <a:solidFill>
                  <a:srgbClr val="FF0000"/>
                </a:solidFill>
              </a:rPr>
              <a:t>SZABADSÁGHARC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A jobbágy szolgáltatásainak összessége, amelyet földesurának fizet. - </a:t>
            </a:r>
            <a:r>
              <a:rPr lang="hu-HU" sz="2400" b="1" dirty="0" smtClean="0">
                <a:solidFill>
                  <a:srgbClr val="FF0000"/>
                </a:solidFill>
              </a:rPr>
              <a:t>ÚRBÉR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Egy állam alaptörvény, amely meghatározza az állam és társadalom jogrendjét, a választási-rendszert, az állampolgárok jogait és kötelességeit. - </a:t>
            </a:r>
            <a:r>
              <a:rPr lang="hu-HU" sz="2400" b="1" dirty="0" smtClean="0">
                <a:solidFill>
                  <a:srgbClr val="FF0000"/>
                </a:solidFill>
              </a:rPr>
              <a:t>ALKOTMÁNY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4.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85720" y="1500174"/>
            <a:ext cx="8858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H</a:t>
            </a:r>
            <a:r>
              <a:rPr lang="hu-HU" sz="2400" dirty="0" smtClean="0"/>
              <a:t>. </a:t>
            </a:r>
            <a:r>
              <a:rPr lang="hu-HU" sz="2400" dirty="0" err="1" smtClean="0"/>
              <a:t>Jelasics</a:t>
            </a:r>
            <a:r>
              <a:rPr lang="hu-HU" sz="2400" dirty="0" smtClean="0"/>
              <a:t>  betörése Magyarországra – </a:t>
            </a:r>
            <a:r>
              <a:rPr lang="hu-HU" sz="2400" dirty="0" smtClean="0">
                <a:solidFill>
                  <a:srgbClr val="FF0000"/>
                </a:solidFill>
              </a:rPr>
              <a:t>1848. 09. 11. 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B. </a:t>
            </a:r>
            <a:r>
              <a:rPr lang="hu-HU" sz="2400" dirty="0" smtClean="0"/>
              <a:t>Pákozdi csata  </a:t>
            </a:r>
            <a:r>
              <a:rPr lang="hu-HU" sz="2400" dirty="0" smtClean="0">
                <a:solidFill>
                  <a:srgbClr val="FF0000"/>
                </a:solidFill>
              </a:rPr>
              <a:t>- 1848. 09. 29.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E.  </a:t>
            </a:r>
            <a:r>
              <a:rPr lang="hu-HU" sz="2400" dirty="0" smtClean="0"/>
              <a:t>Schwechati csata – </a:t>
            </a:r>
            <a:r>
              <a:rPr lang="hu-HU" sz="2400" dirty="0" smtClean="0">
                <a:solidFill>
                  <a:srgbClr val="FF0000"/>
                </a:solidFill>
              </a:rPr>
              <a:t>1848. 10. 30.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C. </a:t>
            </a:r>
            <a:r>
              <a:rPr lang="hu-HU" sz="2400" dirty="0" smtClean="0"/>
              <a:t>Buda elfoglalása </a:t>
            </a:r>
            <a:r>
              <a:rPr lang="hu-HU" sz="2400" dirty="0" smtClean="0">
                <a:solidFill>
                  <a:srgbClr val="FF0000"/>
                </a:solidFill>
              </a:rPr>
              <a:t>– 1849. 01. 05.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A. </a:t>
            </a:r>
            <a:r>
              <a:rPr lang="hu-HU" sz="2400" dirty="0" smtClean="0"/>
              <a:t>Kápolnai csata – </a:t>
            </a:r>
            <a:r>
              <a:rPr lang="hu-HU" sz="2400" dirty="0" smtClean="0">
                <a:solidFill>
                  <a:srgbClr val="FF0000"/>
                </a:solidFill>
              </a:rPr>
              <a:t>1849 02. 26-27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I . </a:t>
            </a:r>
            <a:r>
              <a:rPr lang="hu-HU" sz="2400" dirty="0" err="1" smtClean="0"/>
              <a:t>Olmoutzi</a:t>
            </a:r>
            <a:r>
              <a:rPr lang="hu-HU" sz="2400" dirty="0" smtClean="0"/>
              <a:t> alkotmány – </a:t>
            </a:r>
            <a:r>
              <a:rPr lang="hu-HU" sz="2400" dirty="0" smtClean="0">
                <a:solidFill>
                  <a:srgbClr val="FF0000"/>
                </a:solidFill>
              </a:rPr>
              <a:t>1849. 03. 04.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F. </a:t>
            </a:r>
            <a:r>
              <a:rPr lang="hu-HU" sz="2400" dirty="0" smtClean="0"/>
              <a:t>Isaszegi csata – </a:t>
            </a:r>
            <a:r>
              <a:rPr lang="hu-HU" sz="2400" dirty="0" smtClean="0">
                <a:solidFill>
                  <a:srgbClr val="FF0000"/>
                </a:solidFill>
              </a:rPr>
              <a:t>1849. 04. 06.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K. </a:t>
            </a:r>
            <a:r>
              <a:rPr lang="hu-HU" sz="2400" dirty="0" smtClean="0"/>
              <a:t>Függetlenségi Nyilatkozat – </a:t>
            </a:r>
            <a:r>
              <a:rPr lang="hu-HU" sz="2400" dirty="0" smtClean="0">
                <a:solidFill>
                  <a:srgbClr val="FF0000"/>
                </a:solidFill>
              </a:rPr>
              <a:t>1849. 04. 14</a:t>
            </a:r>
            <a:r>
              <a:rPr lang="hu-HU" sz="2400" dirty="0" smtClean="0"/>
              <a:t>.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D</a:t>
            </a:r>
            <a:r>
              <a:rPr lang="hu-HU" sz="2400" dirty="0" smtClean="0"/>
              <a:t>. Buda visszafoglalása – </a:t>
            </a:r>
            <a:r>
              <a:rPr lang="hu-HU" sz="2400" dirty="0" smtClean="0">
                <a:solidFill>
                  <a:srgbClr val="FF0000"/>
                </a:solidFill>
              </a:rPr>
              <a:t>1849. 05. 21.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G</a:t>
            </a:r>
            <a:r>
              <a:rPr lang="hu-HU" sz="2400" dirty="0" smtClean="0"/>
              <a:t>. Kossuth lemondása, Szemere kormány bukása </a:t>
            </a:r>
            <a:r>
              <a:rPr lang="hu-HU" sz="2400" dirty="0" smtClean="0">
                <a:solidFill>
                  <a:srgbClr val="FF0000"/>
                </a:solidFill>
              </a:rPr>
              <a:t>– 1849. 08. 11.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J</a:t>
            </a:r>
            <a:r>
              <a:rPr lang="hu-HU" sz="2400" dirty="0" smtClean="0"/>
              <a:t>. Világosi fegyverletétel – </a:t>
            </a:r>
            <a:r>
              <a:rPr lang="hu-HU" sz="2400" dirty="0" smtClean="0">
                <a:solidFill>
                  <a:srgbClr val="FF0000"/>
                </a:solidFill>
              </a:rPr>
              <a:t>1849. 08. 13.</a:t>
            </a:r>
            <a:endParaRPr lang="hu-HU" sz="2400" dirty="0" smtClean="0"/>
          </a:p>
          <a:p>
            <a:r>
              <a:rPr lang="hu-HU" sz="2400" dirty="0" smtClean="0">
                <a:solidFill>
                  <a:srgbClr val="FF0000"/>
                </a:solidFill>
              </a:rPr>
              <a:t>L. </a:t>
            </a:r>
            <a:r>
              <a:rPr lang="hu-HU" sz="2400" dirty="0" smtClean="0"/>
              <a:t>Aradi vértanúk kivégzése – </a:t>
            </a:r>
            <a:r>
              <a:rPr lang="hu-HU" sz="2400" dirty="0" smtClean="0">
                <a:solidFill>
                  <a:srgbClr val="FF0000"/>
                </a:solidFill>
              </a:rPr>
              <a:t>1849. 10. 06</a:t>
            </a:r>
            <a:r>
              <a:rPr lang="hu-HU" sz="2400" dirty="0" smtClean="0"/>
              <a:t>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5. Megoldás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358082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4833958" cy="495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5357818" y="1428736"/>
            <a:ext cx="378618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Gr. </a:t>
            </a:r>
            <a:r>
              <a:rPr lang="hu-HU" sz="2400" dirty="0" err="1" smtClean="0"/>
              <a:t>Batthány</a:t>
            </a:r>
            <a:r>
              <a:rPr lang="hu-HU" sz="2400" dirty="0" smtClean="0"/>
              <a:t> Lajos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Szemere Bertalan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Herceg Eszterházy Pál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Klauzál Gábor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Kossuth Lajos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Mészáros Lázár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Gr. Széchenyi István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Eötvös József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Deák Ferenc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Megoldás!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358082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571473" y="1428736"/>
          <a:ext cx="8143932" cy="460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604847">
                <a:tc>
                  <a:txBody>
                    <a:bodyPr/>
                    <a:lstStyle/>
                    <a:p>
                      <a:r>
                        <a:rPr lang="hu-HU" dirty="0" smtClean="0"/>
                        <a:t>Szempont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Olmoutzi</a:t>
                      </a:r>
                      <a:r>
                        <a:rPr lang="hu-HU" dirty="0" smtClean="0"/>
                        <a:t>  alkotmány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Függetlenségi Nyilatkozat</a:t>
                      </a:r>
                      <a:endParaRPr lang="hu-HU" dirty="0"/>
                    </a:p>
                  </a:txBody>
                  <a:tcPr/>
                </a:tc>
              </a:tr>
              <a:tr h="510042">
                <a:tc>
                  <a:txBody>
                    <a:bodyPr/>
                    <a:lstStyle/>
                    <a:p>
                      <a:r>
                        <a:rPr lang="hu-HU" dirty="0" smtClean="0"/>
                        <a:t>Időpont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1849. 03. 04.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1849.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04. 14.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0042">
                <a:tc>
                  <a:txBody>
                    <a:bodyPr/>
                    <a:lstStyle/>
                    <a:p>
                      <a:r>
                        <a:rPr lang="hu-HU" dirty="0" smtClean="0"/>
                        <a:t>Előzmény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Kápolnai csata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– magyar vereség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Tavaszi hadjárat magyar győzelmek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0042">
                <a:tc>
                  <a:txBody>
                    <a:bodyPr/>
                    <a:lstStyle/>
                    <a:p>
                      <a:r>
                        <a:rPr lang="hu-HU" dirty="0" smtClean="0"/>
                        <a:t>Kiadja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Ferenc József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Magyar országgyűlés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0042">
                <a:tc>
                  <a:txBody>
                    <a:bodyPr/>
                    <a:lstStyle/>
                    <a:p>
                      <a:r>
                        <a:rPr lang="hu-HU" dirty="0" smtClean="0"/>
                        <a:t>Hely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>
                          <a:solidFill>
                            <a:srgbClr val="FF0000"/>
                          </a:solidFill>
                        </a:rPr>
                        <a:t>Olmoutz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(1848 október odamenekül az udvar)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Debrecen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Nagytemplom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0042">
                <a:tc>
                  <a:txBody>
                    <a:bodyPr/>
                    <a:lstStyle/>
                    <a:p>
                      <a:r>
                        <a:rPr lang="hu-HU" dirty="0" smtClean="0"/>
                        <a:t>Hazánk</a:t>
                      </a:r>
                      <a:r>
                        <a:rPr lang="hu-HU" baseline="0" dirty="0" smtClean="0"/>
                        <a:t> helyzete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Osztrák tartomány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Független, önálló állam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0042">
                <a:tc>
                  <a:txBody>
                    <a:bodyPr/>
                    <a:lstStyle/>
                    <a:p>
                      <a:r>
                        <a:rPr lang="hu-HU" dirty="0" smtClean="0"/>
                        <a:t>Jog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Osztrák jog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Magyar törvények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5718">
                <a:tc>
                  <a:txBody>
                    <a:bodyPr/>
                    <a:lstStyle/>
                    <a:p>
                      <a:r>
                        <a:rPr lang="hu-HU" dirty="0" smtClean="0"/>
                        <a:t>Államfő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Ferenc József Habsburg császár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Kossuth Lajos kormányzó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 Csoportosítsa!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858016" y="6143644"/>
            <a:ext cx="1699503" cy="46166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9922" t="15625" r="17382" b="25781"/>
          <a:stretch>
            <a:fillRect/>
          </a:stretch>
        </p:blipFill>
        <p:spPr bwMode="auto">
          <a:xfrm>
            <a:off x="714348" y="1643050"/>
            <a:ext cx="76438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142844" y="2143116"/>
            <a:ext cx="571504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100"/>
              </a:spcBef>
              <a:buFont typeface="+mj-lt"/>
              <a:buAutoNum type="arabicPeriod"/>
            </a:pPr>
            <a:r>
              <a:rPr lang="hu-HU" dirty="0" smtClean="0"/>
              <a:t>-</a:t>
            </a:r>
          </a:p>
          <a:p>
            <a:pPr marL="342900" indent="-342900">
              <a:spcBef>
                <a:spcPts val="1100"/>
              </a:spcBef>
              <a:buFont typeface="+mj-lt"/>
              <a:buAutoNum type="arabicPeriod"/>
            </a:pPr>
            <a:r>
              <a:rPr lang="hu-HU" dirty="0" smtClean="0"/>
              <a:t>-</a:t>
            </a:r>
          </a:p>
          <a:p>
            <a:pPr marL="342900" indent="-342900">
              <a:spcBef>
                <a:spcPts val="1100"/>
              </a:spcBef>
              <a:buFont typeface="+mj-lt"/>
              <a:buAutoNum type="arabicPeriod"/>
            </a:pPr>
            <a:r>
              <a:rPr lang="hu-HU" dirty="0" smtClean="0"/>
              <a:t>-</a:t>
            </a:r>
          </a:p>
          <a:p>
            <a:pPr marL="342900" indent="-342900">
              <a:spcBef>
                <a:spcPts val="1100"/>
              </a:spcBef>
              <a:buFont typeface="+mj-lt"/>
              <a:buAutoNum type="arabicPeriod"/>
            </a:pPr>
            <a:r>
              <a:rPr lang="hu-HU" dirty="0" smtClean="0"/>
              <a:t>-</a:t>
            </a:r>
          </a:p>
          <a:p>
            <a:pPr marL="342900" indent="-342900">
              <a:spcBef>
                <a:spcPts val="1100"/>
              </a:spcBef>
              <a:buFont typeface="+mj-lt"/>
              <a:buAutoNum type="arabicPeriod"/>
            </a:pPr>
            <a:r>
              <a:rPr lang="hu-HU" dirty="0" smtClean="0"/>
              <a:t>-</a:t>
            </a:r>
          </a:p>
          <a:p>
            <a:pPr marL="342900" indent="-342900">
              <a:spcBef>
                <a:spcPts val="1100"/>
              </a:spcBef>
              <a:buFont typeface="+mj-lt"/>
              <a:buAutoNum type="arabicPeriod"/>
            </a:pPr>
            <a:r>
              <a:rPr lang="hu-HU" dirty="0" smtClean="0"/>
              <a:t>-</a:t>
            </a:r>
          </a:p>
          <a:p>
            <a:pPr marL="342900" indent="-342900">
              <a:spcBef>
                <a:spcPts val="1100"/>
              </a:spcBef>
              <a:buFont typeface="+mj-lt"/>
              <a:buAutoNum type="arabicPeriod"/>
            </a:pPr>
            <a:r>
              <a:rPr lang="hu-HU" dirty="0" smtClean="0"/>
              <a:t>-</a:t>
            </a:r>
          </a:p>
          <a:p>
            <a:pPr marL="342900" indent="-342900">
              <a:spcBef>
                <a:spcPts val="1100"/>
              </a:spcBef>
              <a:buFont typeface="+mj-lt"/>
              <a:buAutoNum type="arabicPeriod"/>
            </a:pPr>
            <a:r>
              <a:rPr lang="hu-HU" dirty="0" smtClean="0"/>
              <a:t>-</a:t>
            </a:r>
          </a:p>
          <a:p>
            <a:pPr marL="342900" indent="-342900">
              <a:spcBef>
                <a:spcPts val="1100"/>
              </a:spcBef>
              <a:buFont typeface="+mj-lt"/>
              <a:buAutoNum type="arabicPeriod"/>
            </a:pPr>
            <a:r>
              <a:rPr lang="hu-HU" dirty="0" smtClean="0"/>
              <a:t>-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358214" y="2143116"/>
            <a:ext cx="571504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ts val="1100"/>
              </a:spcBef>
              <a:buFont typeface="+mj-lt"/>
              <a:buAutoNum type="alphaUcPeriod"/>
            </a:pPr>
            <a:r>
              <a:rPr lang="hu-HU" dirty="0" smtClean="0"/>
              <a:t>-</a:t>
            </a:r>
          </a:p>
          <a:p>
            <a:pPr marL="342900" indent="-342900">
              <a:spcBef>
                <a:spcPts val="1100"/>
              </a:spcBef>
              <a:buFont typeface="+mj-lt"/>
              <a:buAutoNum type="alphaUcPeriod"/>
            </a:pPr>
            <a:r>
              <a:rPr lang="hu-HU" dirty="0" smtClean="0"/>
              <a:t>-</a:t>
            </a:r>
          </a:p>
          <a:p>
            <a:pPr marL="342900" indent="-342900">
              <a:spcBef>
                <a:spcPts val="1100"/>
              </a:spcBef>
              <a:buFont typeface="+mj-lt"/>
              <a:buAutoNum type="alphaUcPeriod"/>
            </a:pPr>
            <a:r>
              <a:rPr lang="hu-HU" dirty="0" smtClean="0"/>
              <a:t>-</a:t>
            </a:r>
          </a:p>
          <a:p>
            <a:pPr marL="342900" indent="-342900">
              <a:spcBef>
                <a:spcPts val="1100"/>
              </a:spcBef>
              <a:buFont typeface="+mj-lt"/>
              <a:buAutoNum type="alphaUcPeriod"/>
            </a:pPr>
            <a:r>
              <a:rPr lang="hu-HU" dirty="0" smtClean="0"/>
              <a:t>-</a:t>
            </a:r>
          </a:p>
          <a:p>
            <a:pPr marL="342900" indent="-342900">
              <a:spcBef>
                <a:spcPts val="1100"/>
              </a:spcBef>
              <a:buFont typeface="+mj-lt"/>
              <a:buAutoNum type="alphaUcPeriod"/>
            </a:pPr>
            <a:r>
              <a:rPr lang="hu-HU" dirty="0" smtClean="0"/>
              <a:t>-</a:t>
            </a:r>
          </a:p>
          <a:p>
            <a:pPr marL="342900" indent="-342900">
              <a:spcBef>
                <a:spcPts val="1100"/>
              </a:spcBef>
              <a:buFont typeface="+mj-lt"/>
              <a:buAutoNum type="alphaUcPeriod"/>
            </a:pPr>
            <a:r>
              <a:rPr lang="hu-HU" dirty="0" smtClean="0"/>
              <a:t>-</a:t>
            </a:r>
          </a:p>
          <a:p>
            <a:pPr marL="342900" indent="-342900">
              <a:spcBef>
                <a:spcPts val="1100"/>
              </a:spcBef>
              <a:buFont typeface="+mj-lt"/>
              <a:buAutoNum type="alphaUcPeriod"/>
            </a:pPr>
            <a:r>
              <a:rPr lang="hu-HU" dirty="0" smtClean="0"/>
              <a:t>-</a:t>
            </a:r>
          </a:p>
          <a:p>
            <a:pPr marL="342900" indent="-342900">
              <a:spcBef>
                <a:spcPts val="1100"/>
              </a:spcBef>
              <a:buFont typeface="+mj-lt"/>
              <a:buAutoNum type="alphaUcPeriod"/>
            </a:pPr>
            <a:r>
              <a:rPr lang="hu-HU" dirty="0" smtClean="0"/>
              <a:t>-</a:t>
            </a:r>
          </a:p>
          <a:p>
            <a:pPr marL="342900" indent="-342900">
              <a:spcBef>
                <a:spcPts val="1100"/>
              </a:spcBef>
              <a:buFont typeface="+mj-lt"/>
              <a:buAutoNum type="alphaUcPeriod"/>
            </a:pPr>
            <a:r>
              <a:rPr lang="hu-HU" dirty="0" smtClean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7.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500034" y="2000240"/>
          <a:ext cx="5691205" cy="3777634"/>
        </p:xfrm>
        <a:graphic>
          <a:graphicData uri="http://schemas.openxmlformats.org/drawingml/2006/table">
            <a:tbl>
              <a:tblPr/>
              <a:tblGrid>
                <a:gridCol w="437785"/>
                <a:gridCol w="437785"/>
                <a:gridCol w="437785"/>
                <a:gridCol w="437785"/>
                <a:gridCol w="437785"/>
                <a:gridCol w="437785"/>
                <a:gridCol w="437785"/>
                <a:gridCol w="437785"/>
                <a:gridCol w="437785"/>
                <a:gridCol w="437785"/>
                <a:gridCol w="437785"/>
                <a:gridCol w="437785"/>
                <a:gridCol w="437785"/>
              </a:tblGrid>
              <a:tr h="539662"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9662"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9662"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662"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Ä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662"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662"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662"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8.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6357981" cy="45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6643702" y="1643050"/>
            <a:ext cx="2286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000" b="1" dirty="0" smtClean="0">
                <a:solidFill>
                  <a:srgbClr val="FF0000"/>
                </a:solidFill>
              </a:rPr>
              <a:t>Bécs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b="1" dirty="0" smtClean="0">
                <a:solidFill>
                  <a:srgbClr val="FF0000"/>
                </a:solidFill>
              </a:rPr>
              <a:t>Schwechat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b="1" dirty="0" smtClean="0">
                <a:solidFill>
                  <a:srgbClr val="FF0000"/>
                </a:solidFill>
              </a:rPr>
              <a:t>Pákozd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b="1" dirty="0" smtClean="0">
                <a:solidFill>
                  <a:srgbClr val="FF0000"/>
                </a:solidFill>
              </a:rPr>
              <a:t>Buda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b="1" dirty="0" smtClean="0">
                <a:solidFill>
                  <a:srgbClr val="FF0000"/>
                </a:solidFill>
              </a:rPr>
              <a:t>Kápolna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b="1" dirty="0" smtClean="0">
                <a:solidFill>
                  <a:srgbClr val="FF0000"/>
                </a:solidFill>
              </a:rPr>
              <a:t>Debrecen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b="1" dirty="0" smtClean="0">
                <a:solidFill>
                  <a:srgbClr val="FF0000"/>
                </a:solidFill>
              </a:rPr>
              <a:t>Világos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b="1" dirty="0" smtClean="0">
                <a:solidFill>
                  <a:srgbClr val="FF0000"/>
                </a:solidFill>
              </a:rPr>
              <a:t>Arad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9.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204319" y="6488668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3424241" cy="252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b="10102"/>
          <a:stretch>
            <a:fillRect/>
          </a:stretch>
        </p:blipFill>
        <p:spPr bwMode="auto">
          <a:xfrm>
            <a:off x="6286512" y="1500174"/>
            <a:ext cx="22878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14" y="4071942"/>
            <a:ext cx="3357586" cy="22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4071942"/>
            <a:ext cx="1749364" cy="268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églalap 8"/>
          <p:cNvSpPr/>
          <p:nvPr/>
        </p:nvSpPr>
        <p:spPr>
          <a:xfrm>
            <a:off x="1857356" y="4263948"/>
            <a:ext cx="41434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3. Ferdinánd: Ez a korona túlságosan nagy az én öcsémnek… Itália </a:t>
            </a:r>
            <a:r>
              <a:rPr lang="hu-HU" dirty="0" err="1" smtClean="0"/>
              <a:t>ésMagyarország</a:t>
            </a:r>
            <a:r>
              <a:rPr lang="hu-HU" dirty="0" smtClean="0"/>
              <a:t>: Mi majd gondoskodunk arról, hogy kisebb legyen!!!	 </a:t>
            </a:r>
            <a:r>
              <a:rPr lang="hu-HU" sz="2400" dirty="0" smtClean="0">
                <a:solidFill>
                  <a:srgbClr val="FF0000"/>
                </a:solidFill>
              </a:rPr>
              <a:t>B</a:t>
            </a:r>
          </a:p>
          <a:p>
            <a:r>
              <a:rPr lang="hu-HU" dirty="0" smtClean="0"/>
              <a:t>4. Kossuth és tábornokai </a:t>
            </a:r>
            <a:r>
              <a:rPr lang="hu-HU" dirty="0" err="1" smtClean="0"/>
              <a:t>megko-pasztják</a:t>
            </a:r>
            <a:r>
              <a:rPr lang="hu-HU" dirty="0" smtClean="0"/>
              <a:t> a kétfejű sast. Gúnyrajz a tavaszi hadjáratról. </a:t>
            </a:r>
            <a:r>
              <a:rPr lang="hu-HU" sz="2400" b="1" dirty="0" smtClean="0">
                <a:solidFill>
                  <a:srgbClr val="FF0000"/>
                </a:solidFill>
              </a:rPr>
              <a:t>A</a:t>
            </a:r>
            <a:r>
              <a:rPr lang="hu-HU" dirty="0" smtClean="0"/>
              <a:t>	</a:t>
            </a:r>
          </a:p>
        </p:txBody>
      </p:sp>
      <p:sp>
        <p:nvSpPr>
          <p:cNvPr id="10" name="Téglalap 9"/>
          <p:cNvSpPr/>
          <p:nvPr/>
        </p:nvSpPr>
        <p:spPr>
          <a:xfrm>
            <a:off x="3571868" y="1571612"/>
            <a:ext cx="27146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1. Még mindig nem látni a magyarokat. Gúnyrajz a magyar seregre hiába váró bécsi felkelőkről. </a:t>
            </a:r>
            <a:r>
              <a:rPr lang="hu-HU" sz="2400" dirty="0" smtClean="0">
                <a:solidFill>
                  <a:srgbClr val="FF0000"/>
                </a:solidFill>
              </a:rPr>
              <a:t>C</a:t>
            </a:r>
            <a:endParaRPr lang="hu-HU" sz="2400" dirty="0" smtClean="0"/>
          </a:p>
          <a:p>
            <a:r>
              <a:rPr lang="hu-HU" dirty="0" smtClean="0"/>
              <a:t>2. Gúnyrajz a </a:t>
            </a:r>
            <a:r>
              <a:rPr lang="hu-HU" dirty="0" err="1" smtClean="0"/>
              <a:t>minisz-terekről</a:t>
            </a:r>
            <a:r>
              <a:rPr lang="hu-HU" dirty="0" smtClean="0"/>
              <a:t>, akik nem látják a fejük felett lebegő Habsburg-veszélyt. </a:t>
            </a:r>
            <a:r>
              <a:rPr lang="hu-HU" sz="2400" dirty="0" smtClean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323627" y="2967335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8001024" y="3286124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214414" y="5929330"/>
            <a:ext cx="551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569804" y="4429132"/>
            <a:ext cx="612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10.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8061475" y="6488668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000108"/>
            <a:ext cx="2384386" cy="27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1"/>
            <a:ext cx="1719964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403496"/>
            <a:ext cx="2000264" cy="266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929066"/>
            <a:ext cx="3357586" cy="232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églalap 8"/>
          <p:cNvSpPr/>
          <p:nvPr/>
        </p:nvSpPr>
        <p:spPr>
          <a:xfrm>
            <a:off x="0" y="4143380"/>
            <a:ext cx="58578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hu-HU" dirty="0" smtClean="0"/>
              <a:t>1. A cár új fogsort adományoz a császár kitörött fogainak pótlására</a:t>
            </a:r>
            <a:r>
              <a:rPr lang="hu-HU" sz="2000" dirty="0" smtClean="0"/>
              <a:t>.  </a:t>
            </a:r>
            <a:r>
              <a:rPr lang="hu-HU" sz="2000" b="1" dirty="0" smtClean="0">
                <a:solidFill>
                  <a:srgbClr val="FF0000"/>
                </a:solidFill>
              </a:rPr>
              <a:t>        A	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2. Így érte el végre célját az orosz medve jóvoltából a vérszomjas kétfejű sas.	</a:t>
            </a:r>
            <a:r>
              <a:rPr lang="hu-HU" sz="2000" b="1" dirty="0" smtClean="0">
                <a:solidFill>
                  <a:srgbClr val="FF0000"/>
                </a:solidFill>
              </a:rPr>
              <a:t>D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3. Kossuth kalapja többet nyom a latban, mint az európai uralkodók koronái együttvéve.	</a:t>
            </a:r>
            <a:r>
              <a:rPr lang="hu-HU" sz="2000" b="1" dirty="0" smtClean="0">
                <a:solidFill>
                  <a:srgbClr val="FF0000"/>
                </a:solidFill>
              </a:rPr>
              <a:t>B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4. Windischgrätz felfalja a bécsi szabadsághősöket.	</a:t>
            </a:r>
            <a:r>
              <a:rPr lang="hu-HU" sz="2000" b="1" dirty="0" smtClean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Téglalap 9"/>
          <p:cNvSpPr/>
          <p:nvPr/>
        </p:nvSpPr>
        <p:spPr>
          <a:xfrm>
            <a:off x="1571604" y="3214686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000364" y="3214686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8358214" y="2857496"/>
            <a:ext cx="551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8429652" y="4143380"/>
            <a:ext cx="612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11.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42976" y="1785926"/>
            <a:ext cx="75009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Március 15. az ifjak a Pilvax kávéházból indulnak. - </a:t>
            </a:r>
            <a:r>
              <a:rPr lang="hu-HU" b="1" dirty="0" smtClean="0">
                <a:solidFill>
                  <a:srgbClr val="FF0000"/>
                </a:solidFill>
              </a:rPr>
              <a:t>IGAZ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Landerer és Heckenast egy nyomda. - </a:t>
            </a:r>
            <a:r>
              <a:rPr lang="hu-HU" b="1" dirty="0" smtClean="0">
                <a:solidFill>
                  <a:srgbClr val="FF0000"/>
                </a:solidFill>
              </a:rPr>
              <a:t>IGAZ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Nemzeti Dal 12 versszakból áll. </a:t>
            </a:r>
            <a:r>
              <a:rPr lang="hu-HU" dirty="0" smtClean="0">
                <a:solidFill>
                  <a:srgbClr val="00B050"/>
                </a:solidFill>
              </a:rPr>
              <a:t>- </a:t>
            </a:r>
            <a:r>
              <a:rPr lang="hu-HU" b="1" dirty="0" smtClean="0">
                <a:solidFill>
                  <a:srgbClr val="00B050"/>
                </a:solidFill>
              </a:rPr>
              <a:t>HAMIS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12 pont alcíme: Talpra magyar! </a:t>
            </a:r>
            <a:r>
              <a:rPr lang="hu-HU" dirty="0" smtClean="0">
                <a:solidFill>
                  <a:srgbClr val="00B050"/>
                </a:solidFill>
              </a:rPr>
              <a:t>- </a:t>
            </a:r>
            <a:r>
              <a:rPr lang="hu-HU" b="1" dirty="0" smtClean="0">
                <a:solidFill>
                  <a:srgbClr val="00B050"/>
                </a:solidFill>
              </a:rPr>
              <a:t>HAMIS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1848. március 15. este a Nemzeti színházban a Bánk bánt játszották. - </a:t>
            </a:r>
            <a:r>
              <a:rPr lang="hu-HU" b="1" dirty="0" smtClean="0">
                <a:solidFill>
                  <a:srgbClr val="FF0000"/>
                </a:solidFill>
              </a:rPr>
              <a:t>IGAZ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1848 március 15. a császár Ferenc József .</a:t>
            </a:r>
            <a:r>
              <a:rPr lang="hu-HU" dirty="0" smtClean="0">
                <a:solidFill>
                  <a:srgbClr val="00B050"/>
                </a:solidFill>
              </a:rPr>
              <a:t>- </a:t>
            </a:r>
            <a:r>
              <a:rPr lang="hu-HU" b="1" dirty="0" smtClean="0">
                <a:solidFill>
                  <a:srgbClr val="00B050"/>
                </a:solidFill>
              </a:rPr>
              <a:t>HAMIS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Városházán volt a Helytartótanács székhelye. </a:t>
            </a:r>
            <a:r>
              <a:rPr lang="hu-HU" dirty="0" smtClean="0">
                <a:solidFill>
                  <a:srgbClr val="00B050"/>
                </a:solidFill>
              </a:rPr>
              <a:t>- </a:t>
            </a:r>
            <a:r>
              <a:rPr lang="hu-HU" b="1" dirty="0" smtClean="0">
                <a:solidFill>
                  <a:srgbClr val="00B050"/>
                </a:solidFill>
              </a:rPr>
              <a:t>HAMIS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Táncsics a Városházánál csatlakozik a tüntetőkhöz. </a:t>
            </a:r>
            <a:r>
              <a:rPr lang="hu-HU" dirty="0" smtClean="0">
                <a:solidFill>
                  <a:srgbClr val="00B050"/>
                </a:solidFill>
              </a:rPr>
              <a:t>- </a:t>
            </a:r>
            <a:r>
              <a:rPr lang="hu-HU" b="1" dirty="0" smtClean="0">
                <a:solidFill>
                  <a:srgbClr val="00B050"/>
                </a:solidFill>
              </a:rPr>
              <a:t>HAMIS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12 pont utolsó pontja Unió Erdéllyel. - </a:t>
            </a:r>
            <a:r>
              <a:rPr lang="hu-HU" b="1" dirty="0" smtClean="0">
                <a:solidFill>
                  <a:srgbClr val="FF0000"/>
                </a:solidFill>
              </a:rPr>
              <a:t>IGAZ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Nemzeti dalt Jókai Mór írta  március 15. reggelén. </a:t>
            </a:r>
            <a:r>
              <a:rPr lang="hu-HU" smtClean="0">
                <a:solidFill>
                  <a:srgbClr val="00B050"/>
                </a:solidFill>
              </a:rPr>
              <a:t>- </a:t>
            </a:r>
            <a:r>
              <a:rPr lang="hu-HU" b="1" smtClean="0">
                <a:solidFill>
                  <a:srgbClr val="00B050"/>
                </a:solidFill>
              </a:rPr>
              <a:t>HAMIS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Barátom, csudákat éltünk. – írta Széchenyi a naplójába. - </a:t>
            </a:r>
            <a:r>
              <a:rPr lang="hu-HU" b="1" dirty="0" smtClean="0">
                <a:solidFill>
                  <a:srgbClr val="FF0000"/>
                </a:solidFill>
              </a:rPr>
              <a:t>IGAZ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A 12 pontot Irinyi János öntötte formába. - </a:t>
            </a:r>
            <a:r>
              <a:rPr lang="hu-HU" b="1" dirty="0" smtClean="0">
                <a:solidFill>
                  <a:srgbClr val="FF0000"/>
                </a:solidFill>
              </a:rPr>
              <a:t>IGAZ</a:t>
            </a:r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Megoldás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42910" y="1571612"/>
            <a:ext cx="7715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tavaszi hadjárat sikerei után </a:t>
            </a:r>
            <a:r>
              <a:rPr lang="hu-HU" sz="2000" b="1" dirty="0" smtClean="0">
                <a:solidFill>
                  <a:srgbClr val="FF0000"/>
                </a:solidFill>
              </a:rPr>
              <a:t>1Ferenc József </a:t>
            </a:r>
            <a:r>
              <a:rPr lang="hu-HU" sz="2000" dirty="0" smtClean="0"/>
              <a:t>Habsburg császár kénytelen volt segítséget kérni </a:t>
            </a:r>
            <a:r>
              <a:rPr lang="hu-HU" sz="2000" b="1" dirty="0" smtClean="0">
                <a:solidFill>
                  <a:srgbClr val="FF0000"/>
                </a:solidFill>
              </a:rPr>
              <a:t>2 I. Miklós </a:t>
            </a:r>
            <a:r>
              <a:rPr lang="hu-HU" sz="2000" dirty="0" smtClean="0"/>
              <a:t>orosz cártól a magyar forradalom és szabadságharc leveréséhez. A hatalmas túlerővel szemben </a:t>
            </a:r>
            <a:r>
              <a:rPr lang="hu-HU" sz="2000" b="1" dirty="0" smtClean="0">
                <a:solidFill>
                  <a:srgbClr val="FF0000"/>
                </a:solidFill>
              </a:rPr>
              <a:t>3 Kossuth Lajos </a:t>
            </a:r>
            <a:r>
              <a:rPr lang="hu-HU" sz="2000" dirty="0" smtClean="0"/>
              <a:t>kormányzó megpróbálta mozgósítani az erőtartalékokat. Az ország azonban </a:t>
            </a:r>
            <a:r>
              <a:rPr lang="hu-HU" sz="2000" b="1" dirty="0" smtClean="0">
                <a:solidFill>
                  <a:srgbClr val="FF0000"/>
                </a:solidFill>
              </a:rPr>
              <a:t>4 </a:t>
            </a:r>
            <a:r>
              <a:rPr lang="hu-HU" b="1" dirty="0" smtClean="0">
                <a:solidFill>
                  <a:srgbClr val="FF0000"/>
                </a:solidFill>
              </a:rPr>
              <a:t>gazdaságilag/anyagilag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2000" dirty="0" smtClean="0"/>
              <a:t>már teljesen kimerült. Az országban élő más kultúrájú és más nyelvet beszélő </a:t>
            </a:r>
            <a:r>
              <a:rPr lang="hu-HU" sz="2000" b="1" dirty="0" smtClean="0">
                <a:solidFill>
                  <a:srgbClr val="FF0000"/>
                </a:solidFill>
              </a:rPr>
              <a:t>5 nemzetiségek</a:t>
            </a:r>
            <a:r>
              <a:rPr lang="hu-HU" sz="2000" dirty="0" smtClean="0"/>
              <a:t>kel való párbeszéd későn született. Sem </a:t>
            </a:r>
            <a:r>
              <a:rPr lang="hu-HU" sz="2000" b="1" dirty="0" smtClean="0">
                <a:solidFill>
                  <a:srgbClr val="FF0000"/>
                </a:solidFill>
              </a:rPr>
              <a:t>6 Anglia</a:t>
            </a:r>
            <a:r>
              <a:rPr lang="hu-HU" sz="2000" dirty="0" smtClean="0"/>
              <a:t>, sem </a:t>
            </a:r>
            <a:r>
              <a:rPr lang="hu-HU" sz="2000" b="1" dirty="0" smtClean="0">
                <a:solidFill>
                  <a:srgbClr val="FF0000"/>
                </a:solidFill>
              </a:rPr>
              <a:t>7 Franciaország</a:t>
            </a:r>
            <a:r>
              <a:rPr lang="hu-HU" sz="2000" dirty="0" smtClean="0"/>
              <a:t>, nem támogatták a magyar ügyet, nem ismerték el hazánk függetlenségét. A </a:t>
            </a:r>
            <a:r>
              <a:rPr lang="hu-HU" sz="2000" b="1" dirty="0" smtClean="0">
                <a:solidFill>
                  <a:srgbClr val="FF0000"/>
                </a:solidFill>
              </a:rPr>
              <a:t>8</a:t>
            </a: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Segesvár</a:t>
            </a:r>
            <a:r>
              <a:rPr lang="hu-HU" sz="2000" dirty="0" smtClean="0"/>
              <a:t>i csatában meghal </a:t>
            </a:r>
            <a:r>
              <a:rPr lang="hu-HU" sz="2000" b="1" dirty="0" smtClean="0">
                <a:solidFill>
                  <a:srgbClr val="FF0000"/>
                </a:solidFill>
              </a:rPr>
              <a:t>9 Petőfi </a:t>
            </a:r>
            <a:r>
              <a:rPr lang="hu-HU" sz="2000" dirty="0" smtClean="0"/>
              <a:t>is. Bem a magyar csapatok élén </a:t>
            </a:r>
            <a:r>
              <a:rPr lang="hu-HU" sz="2000" b="1" dirty="0" smtClean="0">
                <a:solidFill>
                  <a:srgbClr val="FF0000"/>
                </a:solidFill>
              </a:rPr>
              <a:t>10 Temesvár</a:t>
            </a:r>
            <a:r>
              <a:rPr lang="hu-HU" sz="2000" dirty="0" smtClean="0"/>
              <a:t>nál is vereséget szenved. 1849. augusztus 13. a magyar csapatok </a:t>
            </a:r>
            <a:r>
              <a:rPr lang="hu-HU" sz="2000" b="1" dirty="0" smtClean="0">
                <a:solidFill>
                  <a:srgbClr val="FF0000"/>
                </a:solidFill>
              </a:rPr>
              <a:t>11 Világos</a:t>
            </a:r>
            <a:r>
              <a:rPr lang="hu-HU" sz="2000" dirty="0" smtClean="0"/>
              <a:t>nál leteszik a fegyvert. Aradon Haynau parancsára </a:t>
            </a:r>
            <a:r>
              <a:rPr lang="hu-HU" sz="2000" b="1" dirty="0" smtClean="0">
                <a:solidFill>
                  <a:srgbClr val="FF0000"/>
                </a:solidFill>
              </a:rPr>
              <a:t>12 - 1849. október 6</a:t>
            </a:r>
            <a:r>
              <a:rPr lang="hu-HU" sz="2000" dirty="0" smtClean="0"/>
              <a:t>. kivégzik a szabadságharc 13 tábornokát.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2. Rendszerezze a 12 pont követeléseit!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643834" y="641725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500166" y="178592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Polgári átalakulás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Nemzeti függetlenség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214282" y="2807515"/>
            <a:ext cx="72152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Kivánjuk</a:t>
            </a:r>
            <a:r>
              <a:rPr lang="hu-HU" dirty="0" smtClean="0"/>
              <a:t> a' sajtó szabadságát, </a:t>
            </a:r>
            <a:r>
              <a:rPr lang="hu-HU" dirty="0" err="1" smtClean="0"/>
              <a:t>censura</a:t>
            </a:r>
            <a:r>
              <a:rPr lang="hu-HU" dirty="0" smtClean="0"/>
              <a:t> eltörlését.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Felelős </a:t>
            </a:r>
            <a:r>
              <a:rPr lang="hu-HU" dirty="0" err="1" smtClean="0"/>
              <a:t>ministeriumot</a:t>
            </a:r>
            <a:r>
              <a:rPr lang="hu-HU" dirty="0" smtClean="0"/>
              <a:t> Buda-Pesten.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Évenkinti</a:t>
            </a:r>
            <a:r>
              <a:rPr lang="hu-HU" dirty="0" smtClean="0"/>
              <a:t> </a:t>
            </a:r>
            <a:r>
              <a:rPr lang="hu-HU" dirty="0" err="1" smtClean="0"/>
              <a:t>országgyülést</a:t>
            </a:r>
            <a:r>
              <a:rPr lang="hu-HU" dirty="0" smtClean="0"/>
              <a:t> Pesten.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Törvény előtti egyenlőséget polgári és vallási tekintetben.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Nemzeti őrsereg.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Közös teherviselés.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Úrbéri viszonyok megszüntetése.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Esküdtszék, képviselet egyenlőség alapján.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Nemzeti Bank.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A' katonaság esküdjék meg az alkotmányra, magyar katonáinkat ne vigyék külföldre, a' külföldieket vigyék el tőlünk.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A' politikai </a:t>
            </a:r>
            <a:r>
              <a:rPr lang="hu-HU" dirty="0" err="1" smtClean="0"/>
              <a:t>statusfoglyok</a:t>
            </a:r>
            <a:r>
              <a:rPr lang="hu-HU" dirty="0" smtClean="0"/>
              <a:t> szabadon bocsáttassanak.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Unio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Melyik fogalomra ismer?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71472" y="1785926"/>
            <a:ext cx="8286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Minden nyomtatásban megjelenő írás előzetes ellenőrzése és engedélyeztetése.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Egy nép nemzeti önállóságáért folytatott fegyveres harca.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A jobbágy szolgáltatásainak összessége, amelyet földesurának fizet.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Egy állam alaptörvény, amely meghatározza az állam és társadalom jogrendjét, a választási-rendszert, az állampolgárok jogait és kötelességeit.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4. Rendezze időrendbe a magyar szabadságharc eseményeit!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643834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85720" y="1785926"/>
            <a:ext cx="71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hu-HU" dirty="0" smtClean="0"/>
              <a:t> </a:t>
            </a:r>
            <a:r>
              <a:rPr lang="hu-HU" sz="2400" dirty="0" smtClean="0"/>
              <a:t>Kápolnai csata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Pákozdi csata 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Buda elfoglalása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Buda visszafoglalása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Schwechati csata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Isaszegi csata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Kossuth lemondása, Szemere kormány bukása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</a:t>
            </a:r>
            <a:r>
              <a:rPr lang="hu-HU" sz="2400" dirty="0" err="1" smtClean="0"/>
              <a:t>Jelasics</a:t>
            </a:r>
            <a:r>
              <a:rPr lang="hu-HU" sz="2400" dirty="0" smtClean="0"/>
              <a:t>  betörése Magyarországra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</a:t>
            </a:r>
            <a:r>
              <a:rPr lang="hu-HU" sz="2400" dirty="0" err="1" smtClean="0"/>
              <a:t>Olmoutzi</a:t>
            </a:r>
            <a:r>
              <a:rPr lang="hu-HU" sz="2400" dirty="0" smtClean="0"/>
              <a:t> alkotmány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Világosi fegyverletétel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Függetlenségi Nyilatkozat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400" dirty="0" smtClean="0"/>
              <a:t> Aradi vértanúk kivégzése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5. Kire ismer a képeken?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358082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4833958" cy="495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2500298" y="2571744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1.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428728" y="2857496"/>
            <a:ext cx="6735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2.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857620" y="3000372"/>
            <a:ext cx="6735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3.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28596" y="4000504"/>
            <a:ext cx="686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4.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500298" y="4143380"/>
            <a:ext cx="660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5.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572000" y="4429132"/>
            <a:ext cx="6848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6.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357290" y="5000636"/>
            <a:ext cx="6367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7.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714744" y="5072074"/>
            <a:ext cx="699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8.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2500298" y="5857892"/>
            <a:ext cx="6848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9.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786446" y="1428736"/>
            <a:ext cx="250033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_________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_________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_________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_________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_________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_________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_________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_________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_________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Rendszerezze!</a:t>
            </a: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7358082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571473" y="1647518"/>
          <a:ext cx="8143932" cy="421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604847">
                <a:tc>
                  <a:txBody>
                    <a:bodyPr/>
                    <a:lstStyle/>
                    <a:p>
                      <a:r>
                        <a:rPr lang="hu-HU" dirty="0" smtClean="0"/>
                        <a:t>Szempont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Olmoutzi</a:t>
                      </a:r>
                      <a:r>
                        <a:rPr lang="hu-HU" dirty="0" smtClean="0"/>
                        <a:t>  alkotmány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Függetlenségi Nyilatkozat</a:t>
                      </a:r>
                      <a:endParaRPr lang="hu-HU" dirty="0"/>
                    </a:p>
                  </a:txBody>
                  <a:tcPr/>
                </a:tc>
              </a:tr>
              <a:tr h="510042">
                <a:tc>
                  <a:txBody>
                    <a:bodyPr/>
                    <a:lstStyle/>
                    <a:p>
                      <a:r>
                        <a:rPr lang="hu-HU" dirty="0" smtClean="0"/>
                        <a:t>Időpont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10042">
                <a:tc>
                  <a:txBody>
                    <a:bodyPr/>
                    <a:lstStyle/>
                    <a:p>
                      <a:r>
                        <a:rPr lang="hu-HU" dirty="0" smtClean="0"/>
                        <a:t>Előzmény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10042">
                <a:tc>
                  <a:txBody>
                    <a:bodyPr/>
                    <a:lstStyle/>
                    <a:p>
                      <a:r>
                        <a:rPr lang="hu-HU" dirty="0" smtClean="0"/>
                        <a:t>Kiadja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10042">
                <a:tc>
                  <a:txBody>
                    <a:bodyPr/>
                    <a:lstStyle/>
                    <a:p>
                      <a:r>
                        <a:rPr lang="hu-HU" dirty="0" smtClean="0"/>
                        <a:t>Hely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10042">
                <a:tc>
                  <a:txBody>
                    <a:bodyPr/>
                    <a:lstStyle/>
                    <a:p>
                      <a:r>
                        <a:rPr lang="hu-HU" dirty="0" smtClean="0"/>
                        <a:t>Hazánk</a:t>
                      </a:r>
                      <a:r>
                        <a:rPr lang="hu-HU" baseline="0" dirty="0" smtClean="0"/>
                        <a:t> helyzete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10042">
                <a:tc>
                  <a:txBody>
                    <a:bodyPr/>
                    <a:lstStyle/>
                    <a:p>
                      <a:r>
                        <a:rPr lang="hu-HU" dirty="0" smtClean="0"/>
                        <a:t>Jog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10042">
                <a:tc>
                  <a:txBody>
                    <a:bodyPr/>
                    <a:lstStyle/>
                    <a:p>
                      <a:r>
                        <a:rPr lang="hu-HU" dirty="0" smtClean="0"/>
                        <a:t>Államfő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7. Fejtse meg a keresztrejtvényt!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357158" y="2000241"/>
          <a:ext cx="4929223" cy="3143272"/>
        </p:xfrm>
        <a:graphic>
          <a:graphicData uri="http://schemas.openxmlformats.org/drawingml/2006/table">
            <a:tbl>
              <a:tblPr/>
              <a:tblGrid>
                <a:gridCol w="379171"/>
                <a:gridCol w="379171"/>
                <a:gridCol w="379171"/>
                <a:gridCol w="379171"/>
                <a:gridCol w="379171"/>
                <a:gridCol w="379171"/>
                <a:gridCol w="379171"/>
                <a:gridCol w="379171"/>
                <a:gridCol w="379171"/>
                <a:gridCol w="379171"/>
                <a:gridCol w="379171"/>
                <a:gridCol w="379171"/>
                <a:gridCol w="379171"/>
              </a:tblGrid>
              <a:tr h="467374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983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98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8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83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83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83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500694" y="2066876"/>
            <a:ext cx="3643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Aradi vértanú … Ernő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Bem apó utóneve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Horváth bán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Az udvar 2. támadásának vezetője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Aradi vértanú … Lajos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Március 15. szabadítják ki a börtönből.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Osztrák tábornok, az aradi vértanúk kivégzését rendeli el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0" y="3357562"/>
            <a:ext cx="21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4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8. Milyen földrajzi helyet ábrázolnak a számok a térképen?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6357981" cy="45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379</TotalTime>
  <Words>1564</Words>
  <Application>Microsoft Office PowerPoint</Application>
  <PresentationFormat>Diavetítés a képernyőre (4:3 oldalarány)</PresentationFormat>
  <Paragraphs>406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Urbánus</vt:lpstr>
      <vt:lpstr>7. évfolyam – 3. téma </vt:lpstr>
      <vt:lpstr>1 Csoportosítsa!</vt:lpstr>
      <vt:lpstr>2. Rendszerezze a 12 pont követeléseit! </vt:lpstr>
      <vt:lpstr>3. Melyik fogalomra ismer?</vt:lpstr>
      <vt:lpstr>4. Rendezze időrendbe a magyar szabadságharc eseményeit!</vt:lpstr>
      <vt:lpstr>5. Kire ismer a képeken?</vt:lpstr>
      <vt:lpstr>6. Rendszerezze!</vt:lpstr>
      <vt:lpstr>7. Fejtse meg a keresztrejtvényt!</vt:lpstr>
      <vt:lpstr>8. Milyen földrajzi helyet ábrázolnak a számok a térképen?</vt:lpstr>
      <vt:lpstr>9. Párosítsa az eseményeket és a rajzokat!</vt:lpstr>
      <vt:lpstr>10. Párosítsa az eseményeket és a rajzokat!</vt:lpstr>
      <vt:lpstr>11. Igaz - Hamis!</vt:lpstr>
      <vt:lpstr>12. Egészítse ki a szöveget!</vt:lpstr>
      <vt:lpstr>1. Megoldás</vt:lpstr>
      <vt:lpstr>2. Megoldás! </vt:lpstr>
      <vt:lpstr>3. Megoldás</vt:lpstr>
      <vt:lpstr>4. Megoldás</vt:lpstr>
      <vt:lpstr>5. Megoldás</vt:lpstr>
      <vt:lpstr>6. Megoldás!</vt:lpstr>
      <vt:lpstr>7. Megoldás</vt:lpstr>
      <vt:lpstr>8. Megoldás</vt:lpstr>
      <vt:lpstr>9. Megoldás</vt:lpstr>
      <vt:lpstr>10. Megoldás</vt:lpstr>
      <vt:lpstr>11. Megoldás</vt:lpstr>
      <vt:lpstr>12. Megoldás</vt:lpstr>
    </vt:vector>
  </TitlesOfParts>
  <Company>Iskola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évfolyam – 1. téma </dc:title>
  <dc:creator>TVT</dc:creator>
  <cp:lastModifiedBy>TVT</cp:lastModifiedBy>
  <cp:revision>50</cp:revision>
  <dcterms:created xsi:type="dcterms:W3CDTF">2012-11-14T06:30:43Z</dcterms:created>
  <dcterms:modified xsi:type="dcterms:W3CDTF">2013-02-13T12:25:01Z</dcterms:modified>
</cp:coreProperties>
</file>