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7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70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SQhYeoy1Y4zfYxDiwvKocw" hashData="RGZWzTSN2SP1QsZeC4s2+7Ndzd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AD085E-5155-43FC-80CB-56592BA18C95}" type="datetimeFigureOut">
              <a:rPr lang="hu-HU" smtClean="0"/>
              <a:pPr/>
              <a:t>2013.04.08.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abszolut.swf" TargetMode="Externa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digi/reneszansz/reneszansz.swf" TargetMode="Externa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vt-pecs.sulinet.hu/digi/reneszansz/reneszansz.swf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felfedezok.swf" TargetMode="Externa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felfedezesek.htm" TargetMode="Externa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felfedezesek.htm" TargetMode="Externa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vt-pecs.sulinet.hu/quiz/tori/ujkor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felfedezesek.htm" TargetMode="Externa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vt-pecs.sulinet.hu/quiz/tori/felfedezesek_evszam.ht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vt-pecs.sulinet.hu/quiz/tori/abszolut.swf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" Target="slide19.xml"/><Relationship Id="rId7" Type="http://schemas.openxmlformats.org/officeDocument/2006/relationships/image" Target="../media/image10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ceh_manufaktura.swf" TargetMode="Externa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t-pecs.sulinet.hu/quiz/tori/ref_iranyzatai.swf" TargetMode="Externa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6. évfolyam – 4. téma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újkor kezdetén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9. </a:t>
            </a:r>
            <a:r>
              <a:rPr lang="hu-HU" dirty="0" smtClean="0"/>
              <a:t>Tegye időrendbe az </a:t>
            </a:r>
            <a:r>
              <a:rPr lang="hu-HU" dirty="0" smtClean="0"/>
              <a:t>eseményeket!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429520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785786" y="2071678"/>
            <a:ext cx="78581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I. Károly kivégzése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Nagy Britannia megalakulása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Skótok lázadása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P</a:t>
            </a:r>
            <a:r>
              <a:rPr lang="hu-HU" sz="2400" dirty="0" smtClean="0"/>
              <a:t>olgárháború a „gavallérok és „kerekfejűek” között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A parlament összehívása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A köztársaság kikiáltása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10. </a:t>
            </a:r>
            <a:r>
              <a:rPr lang="hu-HU" dirty="0" smtClean="0"/>
              <a:t>Melyik ország?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572396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6211669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Otthoni gyakorláshoz</a:t>
            </a:r>
            <a:r>
              <a:rPr lang="hu-HU" dirty="0" smtClean="0"/>
              <a:t>:</a:t>
            </a:r>
          </a:p>
          <a:p>
            <a:r>
              <a:rPr lang="hu-HU" dirty="0" smtClean="0">
                <a:hlinkClick r:id="rId3"/>
              </a:rPr>
              <a:t>http://www.tvt-pecs.sulinet.hu/quiz/tori/abszolut.swf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571470" y="1714488"/>
          <a:ext cx="80010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2000265"/>
                <a:gridCol w="2000265"/>
                <a:gridCol w="2000265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Spanyolország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Anglia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Franciaország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Oroszország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785786" y="2714620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I Péter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XIV Lajos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I. Erzsébet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V. Károly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Versaillesi</a:t>
            </a:r>
            <a:r>
              <a:rPr lang="hu-HU" sz="2400" dirty="0" smtClean="0"/>
              <a:t> kastély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Escorial</a:t>
            </a: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Petrodvorec</a:t>
            </a: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Szentpétervár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Alkotmányos királyság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Miről ismert?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500958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57156" y="1758626"/>
          <a:ext cx="82153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Kopernikusz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Galilei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Kepler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Newton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0" y="621166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Otthoni gyakorláshoz:</a:t>
            </a:r>
            <a:endParaRPr lang="hu-HU" b="1" dirty="0" smtClean="0">
              <a:hlinkClick r:id="rId3"/>
            </a:endParaRPr>
          </a:p>
          <a:p>
            <a:r>
              <a:rPr lang="hu-HU" dirty="0" smtClean="0">
                <a:hlinkClick r:id="rId3"/>
              </a:rPr>
              <a:t>http://www.tvt-pecs.sulinet.hu/digi/reneszansz/reneszansz.swf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714348" y="2714620"/>
            <a:ext cx="6715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Lengyel csillagász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kísérleti fizika atyja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A fizika fejedelme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Sakkgép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Bolygók ellipszis pályán való mozgása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heliocentrikus világkép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Tömegvonzás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Színelmélet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távcső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Tanait visszavonja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64" y="500042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Kinek a művére ismer?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3314" name="Picture 2" descr="http://t2.gstatic.com/images?q=tbn:ANd9GcRRpdeut0N9zo5T0E3ThRLbTzxQxuO_iu-wJ5V1hD0wd6zarI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1809750" cy="2533651"/>
          </a:xfrm>
          <a:prstGeom prst="rect">
            <a:avLst/>
          </a:prstGeom>
          <a:noFill/>
        </p:spPr>
      </p:pic>
      <p:pic>
        <p:nvPicPr>
          <p:cNvPr id="13316" name="Picture 4" descr="http://t0.gstatic.com/images?q=tbn:ANd9GcSWu4TVw5NDQ_FzHZTrgnBjWz0cxnLSY6KamNShUOCZzAoaWh0A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071942"/>
            <a:ext cx="2238375" cy="2047876"/>
          </a:xfrm>
          <a:prstGeom prst="rect">
            <a:avLst/>
          </a:prstGeom>
          <a:noFill/>
        </p:spPr>
      </p:pic>
      <p:pic>
        <p:nvPicPr>
          <p:cNvPr id="13318" name="Picture 6" descr="http://t2.gstatic.com/images?q=tbn:ANd9GcQI9jvY4_gC_5PQfs_jNJjyaUbLZvWXu4-UY_Zu-mW8IECUjrn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643050"/>
            <a:ext cx="2886075" cy="1590675"/>
          </a:xfrm>
          <a:prstGeom prst="rect">
            <a:avLst/>
          </a:prstGeom>
          <a:noFill/>
        </p:spPr>
      </p:pic>
      <p:pic>
        <p:nvPicPr>
          <p:cNvPr id="13320" name="Picture 8" descr="http://t0.gstatic.com/images?q=tbn:ANd9GcSjIv9zWVSHhD28qIHjGBqhT1-qnFKkpOJgutvTjzPTika63npgz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3643314"/>
            <a:ext cx="1819275" cy="2514600"/>
          </a:xfrm>
          <a:prstGeom prst="rect">
            <a:avLst/>
          </a:prstGeom>
          <a:noFill/>
        </p:spPr>
      </p:pic>
      <p:pic>
        <p:nvPicPr>
          <p:cNvPr id="13322" name="Picture 10" descr="http://www.mult-kor.hu/image/article/main/.460x310/3653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1500174"/>
            <a:ext cx="3286148" cy="2164572"/>
          </a:xfrm>
          <a:prstGeom prst="rect">
            <a:avLst/>
          </a:prstGeom>
          <a:noFill/>
        </p:spPr>
      </p:pic>
      <p:sp>
        <p:nvSpPr>
          <p:cNvPr id="9" name="Szövegdoboz 8"/>
          <p:cNvSpPr txBox="1"/>
          <p:nvPr/>
        </p:nvSpPr>
        <p:spPr>
          <a:xfrm>
            <a:off x="5000628" y="3857628"/>
            <a:ext cx="38576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/>
              <a:t>1. </a:t>
            </a:r>
          </a:p>
          <a:p>
            <a:r>
              <a:rPr lang="hu-HU" sz="2200" dirty="0" smtClean="0"/>
              <a:t>2. </a:t>
            </a:r>
          </a:p>
          <a:p>
            <a:r>
              <a:rPr lang="hu-HU" sz="2200" dirty="0" smtClean="0"/>
              <a:t>3. </a:t>
            </a:r>
          </a:p>
          <a:p>
            <a:r>
              <a:rPr lang="hu-HU" sz="2200" dirty="0" smtClean="0"/>
              <a:t>4.</a:t>
            </a:r>
          </a:p>
          <a:p>
            <a:r>
              <a:rPr lang="hu-HU" sz="2200" dirty="0" smtClean="0"/>
              <a:t>5.</a:t>
            </a:r>
          </a:p>
        </p:txBody>
      </p:sp>
      <p:sp>
        <p:nvSpPr>
          <p:cNvPr id="10" name="Téglalap 9"/>
          <p:cNvSpPr/>
          <p:nvPr/>
        </p:nvSpPr>
        <p:spPr>
          <a:xfrm>
            <a:off x="214282" y="2571744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5000628" y="1500174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8358214" y="1214422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1571604" y="5357826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2357422" y="5143512"/>
            <a:ext cx="5245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0" y="621166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Otthoni gyakorláshoz:</a:t>
            </a:r>
            <a:endParaRPr lang="hu-HU" b="1" dirty="0" smtClean="0">
              <a:hlinkClick r:id="rId8"/>
            </a:endParaRPr>
          </a:p>
          <a:p>
            <a:r>
              <a:rPr lang="hu-HU" dirty="0" smtClean="0">
                <a:hlinkClick r:id="rId8"/>
              </a:rPr>
              <a:t>http://www.tvt-pecs.sulinet.hu/digi/reneszansz/reneszansz.swf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28596" y="1571612"/>
          <a:ext cx="80724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2018124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Kolumbusz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Diaz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Vasco da Gama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Magellán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E, F, H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C, I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A, D, J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B,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 G, 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500306"/>
            <a:ext cx="72152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Először hajózott Indiába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Először kerülte meg a Földet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Csak a Jóreménység fokáig jut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India alkirályává nevezik ki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Amerika felfedezője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Hajói: </a:t>
            </a:r>
            <a:r>
              <a:rPr lang="hu-HU" dirty="0" err="1" smtClean="0"/>
              <a:t>Pinta</a:t>
            </a:r>
            <a:r>
              <a:rPr lang="hu-HU" dirty="0" smtClean="0"/>
              <a:t>, Nina, Santa Maria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Hajója a Viktória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1492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1487-88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1497-98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Útközben meghal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Megoldás!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00166" y="164305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3381356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u-HU" dirty="0" err="1" smtClean="0"/>
                        <a:t>Cortez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A.</a:t>
                      </a:r>
                      <a:r>
                        <a:rPr lang="hu-HU" baseline="0" dirty="0" smtClean="0"/>
                        <a:t> aztékok fehér bőrű istene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2. </a:t>
                      </a:r>
                      <a:r>
                        <a:rPr lang="hu-HU" dirty="0" err="1" smtClean="0"/>
                        <a:t>Pizzaro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B. spanyol uralkodó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3.  Aragóniai Ferdinand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C.</a:t>
                      </a:r>
                      <a:r>
                        <a:rPr lang="hu-HU" baseline="0" dirty="0" smtClean="0"/>
                        <a:t>  azték birodalom leigázója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4.  </a:t>
                      </a:r>
                      <a:r>
                        <a:rPr lang="hu-HU" dirty="0" err="1" smtClean="0"/>
                        <a:t>Amerigo</a:t>
                      </a:r>
                      <a:r>
                        <a:rPr lang="hu-HU" dirty="0" smtClean="0"/>
                        <a:t> Vespucci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D. inka birodalom leigázója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5.  </a:t>
                      </a:r>
                      <a:r>
                        <a:rPr lang="hu-HU" dirty="0" err="1" smtClean="0"/>
                        <a:t>Tollaskígyó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E.  firenzei</a:t>
                      </a:r>
                      <a:r>
                        <a:rPr lang="hu-HU" baseline="0" dirty="0" smtClean="0"/>
                        <a:t> földrajztudós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142976" y="4429132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Helyes megoldás:</a:t>
            </a:r>
          </a:p>
          <a:p>
            <a:r>
              <a:rPr lang="hu-HU" sz="2400" b="1" dirty="0" smtClean="0">
                <a:solidFill>
                  <a:srgbClr val="FF0000"/>
                </a:solidFill>
              </a:rPr>
              <a:t>1 – C;   2 – D;   3 – B;   4 – E;    5 – A; 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357158" y="1928802"/>
          <a:ext cx="857256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Fogalom magyarázat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Fogalom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Szent törvényszék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inkvizíció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Legfőbb törvényhozó hatalom a köztársaságban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parlament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Orosz főnemes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bojár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Észak Afrikában és Spanyolországban élő arab nép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mór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reformáció irányzata, a király az egyház feje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Anglikán egyház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4.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286644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428728" y="221455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12"/>
                <a:gridCol w="490538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Betű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Tridenti zsinat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Amerika felfedezése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Magellán megkerüli</a:t>
                      </a:r>
                      <a:r>
                        <a:rPr lang="hu-HU" baseline="0" dirty="0" smtClean="0"/>
                        <a:t> a Földet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Nagy-Britannia létrejötte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Ú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Diaz</a:t>
                      </a:r>
                      <a:r>
                        <a:rPr lang="hu-HU" dirty="0" smtClean="0"/>
                        <a:t> útja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142976" y="492919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Megoldás: Ú J K O R </a:t>
            </a:r>
            <a:endParaRPr lang="hu-H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5. Megoldás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990037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4" name="Picture 2" descr="http://t2.gstatic.com/images?q=tbn:ANd9GcRffI6QyHu88aJhthMcSedPjVYv9yqphQpC9hY0tJXu2IoX-vZ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1905000" cy="2381250"/>
          </a:xfrm>
          <a:prstGeom prst="rect">
            <a:avLst/>
          </a:prstGeom>
          <a:noFill/>
        </p:spPr>
      </p:pic>
      <p:pic>
        <p:nvPicPr>
          <p:cNvPr id="5" name="Picture 4" descr="http://t2.gstatic.com/images?q=tbn:ANd9GcSV3cXN0VlriajUBkIHqMVP9VbVubEGfnWq5GtELj9_Nnhz_mQC0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714488"/>
            <a:ext cx="1952625" cy="2343151"/>
          </a:xfrm>
          <a:prstGeom prst="rect">
            <a:avLst/>
          </a:prstGeom>
          <a:noFill/>
        </p:spPr>
      </p:pic>
      <p:pic>
        <p:nvPicPr>
          <p:cNvPr id="6" name="Picture 6" descr="http://members.iif.hu/visontay/ponticulus/images/portrait/peter-i-orosz-car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1571612"/>
            <a:ext cx="2009775" cy="2390775"/>
          </a:xfrm>
          <a:prstGeom prst="rect">
            <a:avLst/>
          </a:prstGeom>
          <a:noFill/>
        </p:spPr>
      </p:pic>
      <p:pic>
        <p:nvPicPr>
          <p:cNvPr id="7" name="Picture 10" descr="http://www.foodandwine.hu/wp-content/uploads/2009/05/903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1643050"/>
            <a:ext cx="1714512" cy="2371742"/>
          </a:xfrm>
          <a:prstGeom prst="rect">
            <a:avLst/>
          </a:prstGeom>
          <a:noFill/>
        </p:spPr>
      </p:pic>
      <p:pic>
        <p:nvPicPr>
          <p:cNvPr id="8" name="Picture 12" descr="http://m.blog.hu/gy/gyuloltellensegeink/image/2010%20-%201/mal%C3%A1j-II_%20F%C3%BCl%C3%B6p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142802"/>
            <a:ext cx="2000264" cy="2429470"/>
          </a:xfrm>
          <a:prstGeom prst="rect">
            <a:avLst/>
          </a:prstGeom>
          <a:noFill/>
        </p:spPr>
      </p:pic>
      <p:sp>
        <p:nvSpPr>
          <p:cNvPr id="9" name="Téglalap 8"/>
          <p:cNvSpPr/>
          <p:nvPr/>
        </p:nvSpPr>
        <p:spPr>
          <a:xfrm>
            <a:off x="357158" y="3071810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500298" y="300037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714876" y="3071810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85720" y="557214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6572264" y="3143248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2571736" y="4286256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0000"/>
                </a:solidFill>
              </a:rPr>
              <a:t>1. VIII. Henrik angol király 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2.  I. Péter orosz cár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3. XIV Lajos francia király 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4.  I. Erzsébet angol királynő</a:t>
            </a:r>
          </a:p>
          <a:p>
            <a:pPr marL="457200" indent="-457200">
              <a:buAutoNum type="arabicPeriod" startAt="5"/>
            </a:pPr>
            <a:r>
              <a:rPr lang="hu-HU" sz="2400" dirty="0" smtClean="0">
                <a:solidFill>
                  <a:srgbClr val="FF0000"/>
                </a:solidFill>
              </a:rPr>
              <a:t>II. Fülöp spanyol király</a:t>
            </a:r>
          </a:p>
          <a:p>
            <a:pPr marL="457200" indent="-457200"/>
            <a:r>
              <a:rPr lang="hu-HU" sz="2400" b="1" dirty="0" smtClean="0">
                <a:solidFill>
                  <a:srgbClr val="FF0000"/>
                </a:solidFill>
              </a:rPr>
              <a:t>ABSZOLUTISTA URALKODÓK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Megoldás!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358082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072198" y="2000240"/>
            <a:ext cx="2714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</a:rPr>
              <a:t>kukurica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</a:t>
            </a:r>
            <a:r>
              <a:rPr lang="hu-HU" sz="2400" b="1" dirty="0" smtClean="0">
                <a:solidFill>
                  <a:srgbClr val="FF0000"/>
                </a:solidFill>
              </a:rPr>
              <a:t>burgonya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paradicsom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paprika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</a:t>
            </a:r>
            <a:r>
              <a:rPr lang="hu-HU" sz="2400" b="1" dirty="0" smtClean="0">
                <a:solidFill>
                  <a:srgbClr val="FF0000"/>
                </a:solidFill>
              </a:rPr>
              <a:t>tök 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</a:rPr>
              <a:t> dohány</a:t>
            </a:r>
          </a:p>
        </p:txBody>
      </p:sp>
      <p:pic>
        <p:nvPicPr>
          <p:cNvPr id="5" name="Picture 2" descr="http://www.gyulaihirlap.hu/download.fcgi/20636_2_1_sutotok_acreagelife.c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71613"/>
            <a:ext cx="2643206" cy="1495768"/>
          </a:xfrm>
          <a:prstGeom prst="rect">
            <a:avLst/>
          </a:prstGeom>
          <a:noFill/>
        </p:spPr>
      </p:pic>
      <p:pic>
        <p:nvPicPr>
          <p:cNvPr id="7" name="Picture 4" descr="http://image.hotdog.hu/user/almod/00080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1714488"/>
            <a:ext cx="2428892" cy="1418555"/>
          </a:xfrm>
          <a:prstGeom prst="rect">
            <a:avLst/>
          </a:prstGeom>
          <a:noFill/>
        </p:spPr>
      </p:pic>
      <p:pic>
        <p:nvPicPr>
          <p:cNvPr id="8" name="Picture 6" descr="http://www.gyulaihirlap.hu/download.fcgi/10635_2_1_paprika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286124"/>
            <a:ext cx="2928958" cy="1657473"/>
          </a:xfrm>
          <a:prstGeom prst="rect">
            <a:avLst/>
          </a:prstGeom>
          <a:noFill/>
        </p:spPr>
      </p:pic>
      <p:pic>
        <p:nvPicPr>
          <p:cNvPr id="9" name="Picture 10" descr="http://m.blog.hu/mi/mikron/image/Amflora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4071942"/>
            <a:ext cx="2383455" cy="2357454"/>
          </a:xfrm>
          <a:prstGeom prst="rect">
            <a:avLst/>
          </a:prstGeom>
          <a:noFill/>
        </p:spPr>
      </p:pic>
      <p:pic>
        <p:nvPicPr>
          <p:cNvPr id="10" name="Picture 12" descr="http://dohanymuzeum.hu/sites/default/files/kepek/dohany2_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5000636"/>
            <a:ext cx="2786082" cy="1567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 Csoportosítsa!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6858016" y="6143644"/>
            <a:ext cx="1699503" cy="461665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0" y="6211669"/>
            <a:ext cx="6715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Otthoni felkészüléshez:</a:t>
            </a:r>
          </a:p>
          <a:p>
            <a:r>
              <a:rPr lang="hu-HU" dirty="0" smtClean="0">
                <a:hlinkClick r:id="rId3"/>
              </a:rPr>
              <a:t>http://www.tvt-pecs.sulinet.hu/quiz/tori/felfedezok.swf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428596" y="1571612"/>
          <a:ext cx="80724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2018124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Kolumbusz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Diaz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Vasco da Gama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Magellán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428596" y="2571744"/>
            <a:ext cx="72152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Először hajózott Indiába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Először kerülte meg a Földet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Csak a Jóreménység fokáig jut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India alkirályává nevezik ki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Amerika felfedezője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Hajói: </a:t>
            </a:r>
            <a:r>
              <a:rPr lang="hu-HU" dirty="0" err="1" smtClean="0"/>
              <a:t>Pinta</a:t>
            </a:r>
            <a:r>
              <a:rPr lang="hu-HU" dirty="0" smtClean="0"/>
              <a:t>, Nina, Santa Maria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Hajója a Viktória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1492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1487-88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1497-98</a:t>
            </a:r>
          </a:p>
          <a:p>
            <a:pPr marL="342900" indent="-342900">
              <a:buFont typeface="+mj-lt"/>
              <a:buAutoNum type="alphaUcPeriod"/>
            </a:pPr>
            <a:r>
              <a:rPr lang="hu-HU" dirty="0" smtClean="0"/>
              <a:t> Útközben meghal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7.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143768" y="6143644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642910" y="1785926"/>
          <a:ext cx="7858179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Hasonlítás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Céh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Manufaktúra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Tulajdonos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céhmester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tőkés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Dolgozók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Mester, legény ,inas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bérmunkás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Áru mennyisége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Kis mennyiségű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nagy mennyiségű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Áru minősége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Jó minőségű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Kevésbé jó minőségű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Szociális szerep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Árvák, özvegyek, betegek támogatása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nincs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Városvédő szerep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Városfal 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részének gondozása, védelme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nincs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8.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286644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42908" y="1397000"/>
          <a:ext cx="75724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8"/>
                <a:gridCol w="1893108"/>
                <a:gridCol w="1893108"/>
                <a:gridCol w="189310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evangélikus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református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antitrinitárius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anapabtista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C, F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A, H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B, E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D, 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000100" y="2643182"/>
            <a:ext cx="6000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Kálvin János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Szervét Mihály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Luther Márton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Münzer Tamás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szentháromság tagadó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Ember egyedül a hit által üdvözülhet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újrakeresztelők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eleve elrendelés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9.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429520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785786" y="2071678"/>
            <a:ext cx="78581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I. Károly kivégzése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Nagy Britannia megalakulása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Skótok lázadása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P</a:t>
            </a:r>
            <a:r>
              <a:rPr lang="hu-HU" sz="2400" dirty="0" smtClean="0"/>
              <a:t>olgárháború a „gavallérok és „kerekfejűek” között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A parlament összehívása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A köztársaság kikiáltása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785786" y="5500702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Megoldás: C  - E – D – A – F - B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10.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847161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571470" y="1714488"/>
          <a:ext cx="80010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2000265"/>
                <a:gridCol w="2000265"/>
                <a:gridCol w="2000265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Spanyolország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Anglia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Franciaország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Oroszország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D, F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C, I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B, E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A, G, H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85786" y="2714620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I Péter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XIV Lajos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I. Erzsébet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V. Károly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Versaillesi</a:t>
            </a:r>
            <a:r>
              <a:rPr lang="hu-HU" sz="2400" dirty="0" smtClean="0"/>
              <a:t> kastély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Escorial</a:t>
            </a: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err="1" smtClean="0"/>
              <a:t>Petrodvorec</a:t>
            </a: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Szentpétervár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400" dirty="0" smtClean="0"/>
              <a:t>Alkotmányos királyság</a:t>
            </a:r>
            <a:endParaRPr lang="hu-H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500958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57156" y="1758626"/>
          <a:ext cx="82153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Kopernikusz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Galilei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Kepler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Newton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1, 6,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2, 9, 10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4, 5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3, 7, 8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14348" y="2714620"/>
            <a:ext cx="6715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Lengyel csillagász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kísérleti fizika atyja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A fizika fejedelme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Sakkgép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Bolygók ellipszis pályán való mozgása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heliocentrikus világkép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Tömegvonzás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Színelmélet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távcső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Tanait visszavonja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Megoldás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4" name="Picture 2" descr="http://t2.gstatic.com/images?q=tbn:ANd9GcRRpdeut0N9zo5T0E3ThRLbTzxQxuO_iu-wJ5V1hD0wd6zarI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14422"/>
            <a:ext cx="1809750" cy="2533651"/>
          </a:xfrm>
          <a:prstGeom prst="rect">
            <a:avLst/>
          </a:prstGeom>
          <a:noFill/>
        </p:spPr>
      </p:pic>
      <p:pic>
        <p:nvPicPr>
          <p:cNvPr id="5" name="Picture 4" descr="http://t0.gstatic.com/images?q=tbn:ANd9GcSWu4TVw5NDQ_FzHZTrgnBjWz0cxnLSY6KamNShUOCZzAoaWh0A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286256"/>
            <a:ext cx="2238375" cy="2047876"/>
          </a:xfrm>
          <a:prstGeom prst="rect">
            <a:avLst/>
          </a:prstGeom>
          <a:noFill/>
        </p:spPr>
      </p:pic>
      <p:pic>
        <p:nvPicPr>
          <p:cNvPr id="7" name="Picture 6" descr="http://t2.gstatic.com/images?q=tbn:ANd9GcQI9jvY4_gC_5PQfs_jNJjyaUbLZvWXu4-UY_Zu-mW8IECUjrn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643050"/>
            <a:ext cx="2886075" cy="1590675"/>
          </a:xfrm>
          <a:prstGeom prst="rect">
            <a:avLst/>
          </a:prstGeom>
          <a:noFill/>
        </p:spPr>
      </p:pic>
      <p:pic>
        <p:nvPicPr>
          <p:cNvPr id="8" name="Picture 8" descr="http://t0.gstatic.com/images?q=tbn:ANd9GcSjIv9zWVSHhD28qIHjGBqhT1-qnFKkpOJgutvTjzPTika63npgz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4143380"/>
            <a:ext cx="1819275" cy="2514600"/>
          </a:xfrm>
          <a:prstGeom prst="rect">
            <a:avLst/>
          </a:prstGeom>
          <a:noFill/>
        </p:spPr>
      </p:pic>
      <p:pic>
        <p:nvPicPr>
          <p:cNvPr id="9" name="Picture 10" descr="http://www.mult-kor.hu/image/article/main/.460x310/3653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1500174"/>
            <a:ext cx="3286148" cy="2164572"/>
          </a:xfrm>
          <a:prstGeom prst="rect">
            <a:avLst/>
          </a:prstGeom>
          <a:noFill/>
        </p:spPr>
      </p:pic>
      <p:sp>
        <p:nvSpPr>
          <p:cNvPr id="10" name="Szövegdoboz 9"/>
          <p:cNvSpPr txBox="1"/>
          <p:nvPr/>
        </p:nvSpPr>
        <p:spPr>
          <a:xfrm>
            <a:off x="4643438" y="3857628"/>
            <a:ext cx="45005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>
                <a:solidFill>
                  <a:srgbClr val="FF0000"/>
                </a:solidFill>
              </a:rPr>
              <a:t>1. Leonardo: Hölgy hermelinnel </a:t>
            </a:r>
          </a:p>
          <a:p>
            <a:r>
              <a:rPr lang="hu-HU" sz="2200" dirty="0" smtClean="0">
                <a:solidFill>
                  <a:srgbClr val="FF0000"/>
                </a:solidFill>
              </a:rPr>
              <a:t>2. Raffaello: </a:t>
            </a:r>
            <a:r>
              <a:rPr lang="hu-HU" sz="2200" dirty="0" err="1" smtClean="0">
                <a:solidFill>
                  <a:srgbClr val="FF0000"/>
                </a:solidFill>
              </a:rPr>
              <a:t>Sixtusi</a:t>
            </a:r>
            <a:r>
              <a:rPr lang="hu-HU" sz="2200" dirty="0" smtClean="0">
                <a:solidFill>
                  <a:srgbClr val="FF0000"/>
                </a:solidFill>
              </a:rPr>
              <a:t> madonna</a:t>
            </a:r>
          </a:p>
          <a:p>
            <a:r>
              <a:rPr lang="hu-HU" sz="2200" dirty="0" smtClean="0">
                <a:solidFill>
                  <a:srgbClr val="FF0000"/>
                </a:solidFill>
              </a:rPr>
              <a:t>3. Leonardo: Utolsó vacsora</a:t>
            </a:r>
          </a:p>
          <a:p>
            <a:r>
              <a:rPr lang="hu-HU" sz="2200" dirty="0" smtClean="0">
                <a:solidFill>
                  <a:srgbClr val="FF0000"/>
                </a:solidFill>
              </a:rPr>
              <a:t>4. Dürer: Önarckép</a:t>
            </a:r>
          </a:p>
          <a:p>
            <a:r>
              <a:rPr lang="hu-HU" sz="2200" dirty="0" smtClean="0">
                <a:solidFill>
                  <a:srgbClr val="FF0000"/>
                </a:solidFill>
              </a:rPr>
              <a:t>5. Michelangelo: </a:t>
            </a:r>
            <a:r>
              <a:rPr lang="hu-HU" sz="2200" dirty="0" err="1" smtClean="0">
                <a:solidFill>
                  <a:srgbClr val="FF0000"/>
                </a:solidFill>
              </a:rPr>
              <a:t>Pieta</a:t>
            </a:r>
            <a:endParaRPr lang="hu-HU" sz="2200" dirty="0" smtClean="0">
              <a:solidFill>
                <a:srgbClr val="FF0000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14282" y="2786058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000628" y="1500174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8358214" y="1214422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1571604" y="5643578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2357422" y="5429264"/>
            <a:ext cx="5245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Ki volt ő?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0" y="6211669"/>
            <a:ext cx="721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Otthoni gyakorláshoz:</a:t>
            </a:r>
            <a:endParaRPr lang="hu-HU" b="1" dirty="0" smtClean="0">
              <a:hlinkClick r:id="rId3"/>
            </a:endParaRPr>
          </a:p>
          <a:p>
            <a:r>
              <a:rPr lang="hu-HU" dirty="0" smtClean="0">
                <a:hlinkClick r:id="rId3"/>
              </a:rPr>
              <a:t>http://www.tvt-pecs.sulinet.hu/quiz/tori/felfedezesek.htm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500166" y="164305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3381356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u-HU" dirty="0" err="1" smtClean="0"/>
                        <a:t>Cortez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A.</a:t>
                      </a:r>
                      <a:r>
                        <a:rPr lang="hu-HU" baseline="0" dirty="0" smtClean="0"/>
                        <a:t> aztékok fehér bőrű istene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2. </a:t>
                      </a:r>
                      <a:r>
                        <a:rPr lang="hu-HU" dirty="0" err="1" smtClean="0"/>
                        <a:t>Pizzaro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B. spanyol uralkodó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3.  Aragóniai Ferdinand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C.</a:t>
                      </a:r>
                      <a:r>
                        <a:rPr lang="hu-HU" baseline="0" dirty="0" smtClean="0"/>
                        <a:t>  azték birodalom leigázója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4.  </a:t>
                      </a:r>
                      <a:r>
                        <a:rPr lang="hu-HU" dirty="0" err="1" smtClean="0"/>
                        <a:t>Amerigo</a:t>
                      </a:r>
                      <a:r>
                        <a:rPr lang="hu-HU" dirty="0" smtClean="0"/>
                        <a:t> Vespucci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D. inka birodalom leigázója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5.  </a:t>
                      </a:r>
                      <a:r>
                        <a:rPr lang="hu-HU" dirty="0" err="1" smtClean="0"/>
                        <a:t>Tollaskígyó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E.  firenzei</a:t>
                      </a:r>
                      <a:r>
                        <a:rPr lang="hu-HU" baseline="0" dirty="0" smtClean="0"/>
                        <a:t> földrajztudós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Melyik fogalomra ismer?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357158" y="1928802"/>
          <a:ext cx="857256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Fogalom magyarázat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Fogalom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Szent törvényszék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Legfőbb törvényhozó hatalom a köztársaságban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Orosz főnemes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Észak Afrikában és Spanyolországban élő arab nép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reformáció irányzata, a király az egyház feje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0" y="6211669"/>
            <a:ext cx="721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Otthoni gyakorláshoz:</a:t>
            </a:r>
            <a:endParaRPr lang="hu-HU" b="1" dirty="0" smtClean="0">
              <a:hlinkClick r:id="rId3"/>
            </a:endParaRPr>
          </a:p>
          <a:p>
            <a:r>
              <a:rPr lang="hu-HU" dirty="0" smtClean="0">
                <a:hlinkClick r:id="rId4"/>
              </a:rPr>
              <a:t>http://www.tvt-pecs.sulinet.hu/quiz/tori/ujkor.htm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4. Rendezze időrendbe az eseményeket!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537084" y="627437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428728" y="221455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12"/>
                <a:gridCol w="490538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Betű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Tridenti zsinat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Amerika felfedezése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Magellán megkerüli</a:t>
                      </a:r>
                      <a:r>
                        <a:rPr lang="hu-HU" baseline="0" dirty="0" smtClean="0"/>
                        <a:t> a Földet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Nagy-Britannia létrejötte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Ú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Diaz</a:t>
                      </a:r>
                      <a:r>
                        <a:rPr lang="hu-HU" dirty="0" smtClean="0"/>
                        <a:t> útja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142976" y="492919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Megoldás</a:t>
            </a:r>
            <a:r>
              <a:rPr lang="hu-HU" dirty="0" smtClean="0"/>
              <a:t>: 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0" y="6211669"/>
            <a:ext cx="721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Otthoni gyakorláshoz:</a:t>
            </a:r>
            <a:endParaRPr lang="hu-HU" b="1" dirty="0" smtClean="0">
              <a:hlinkClick r:id="rId3"/>
            </a:endParaRPr>
          </a:p>
          <a:p>
            <a:r>
              <a:rPr lang="hu-HU" dirty="0" smtClean="0">
                <a:hlinkClick r:id="rId4"/>
              </a:rPr>
              <a:t>http://www.tvt-pecs.sulinet.hu/quiz/tori/felfedezesek_evszam.htm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5. Kire ismer a képeken? Mi a közös?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20482" name="Picture 2" descr="http://t2.gstatic.com/images?q=tbn:ANd9GcRffI6QyHu88aJhthMcSedPjVYv9yqphQpC9hY0tJXu2IoX-vZ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1905000" cy="2381250"/>
          </a:xfrm>
          <a:prstGeom prst="rect">
            <a:avLst/>
          </a:prstGeom>
          <a:noFill/>
        </p:spPr>
      </p:pic>
      <p:pic>
        <p:nvPicPr>
          <p:cNvPr id="20484" name="Picture 4" descr="http://t2.gstatic.com/images?q=tbn:ANd9GcSV3cXN0VlriajUBkIHqMVP9VbVubEGfnWq5GtELj9_Nnhz_mQC0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714488"/>
            <a:ext cx="1952625" cy="2343151"/>
          </a:xfrm>
          <a:prstGeom prst="rect">
            <a:avLst/>
          </a:prstGeom>
          <a:noFill/>
        </p:spPr>
      </p:pic>
      <p:pic>
        <p:nvPicPr>
          <p:cNvPr id="20486" name="Picture 6" descr="http://members.iif.hu/visontay/ponticulus/images/portrait/peter-i-orosz-car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1571612"/>
            <a:ext cx="2009775" cy="2390775"/>
          </a:xfrm>
          <a:prstGeom prst="rect">
            <a:avLst/>
          </a:prstGeom>
          <a:noFill/>
        </p:spPr>
      </p:pic>
      <p:sp>
        <p:nvSpPr>
          <p:cNvPr id="20488" name="AutoShape 8" descr="data:image/jpeg;base64,/9j/4AAQSkZJRgABAQAAAQABAAD/2wCEAAkGBhQSERUTExQWFRUVGBgaGRgXGBwaHBgaGhodGhoXHBcYHSYfGBojHxcfHy8gIycpLCwsGyAxNTAqNSYrLCkBCQoKDgwOGg8PGjQkHyQsLCwsLywsLCwsLCwvLCwsLCwsLCwsLCwsLCwsLCwsLCwsLCwsLCwsLCwsLCwsLCwsLP/AABEIAQgAvwMBIgACEQEDEQH/xAAcAAACAwEBAQEAAAAAAAAAAAAEBQMGBwIBAAj/xABBEAABAgMFBgQEBQMDAQkAAAABAhEAAyEEBRIxQQYiUWFxgRORofAyscHRBxRCUuEjYvEVcoKSJDNDU6KywtLi/8QAGgEAAwEBAQEAAAAAAAAAAAAAAgMEAQUABv/EAC4RAAICAgECBAQGAwEAAAAAAAECABEDIRIxQQQTIlEyYZHwFHGBobHRI0LBM//aAAwDAQACEQMRAD8Az5cxaP8AxFKSXYhR6gEPQwylS1lQQ5ZqlyNN48+HaIZV3f1ClR3BvEjIgVHz9RB0+QVkk/00KZLnMjM0egL5RznyH3n1OJFVSx6ff7Qe3W4rUyVEpFBU8/vEMqUpWIYlBmcYvRj3gqdI8NghgKFyPny5awBPmiW5didOL8vvGISdCIy5SdwS1pIWA6v7qnvHM2YVO5PnH0m1YyrdYYcnfUVf7R2UcoqsjRkQ9VtBpc4vhUS2lY9UljnHs5AOUcyFvunPSNB7we/EziYk6GIjB01GYAgcIjwaY+PeoOXbURHU5vB2DSOTI9++npBhos4oKK0cx80TGQxJb3wjnAXyj1xfCRBNI+SoxL4UfJl9YK5nCcFR1MfJPOOxLjkS2jLnqM8xnifOO/zKuJiIiPAuNnuREI/NK5+cdptSi1T6+9IHBjpMZC5Ex1dMpUxQclh5RaJaQEvzbsBCC4QQkk6n5Zw3ti8HhpOoJ88ondiWqW+WBiuCWq0eDLASUnHhOWQzII/cGbtC6dalTGSoUAzSdWzL5l9YKt8gGWAHJSczwany9RE9yyKHEAoAg/8ALTq3DiYnsKt94RJI6+mJL4viZKJkpNQAFKNS+bJP6QMnFTUvCWQokkmpPHOGO0yf+1TOo+QaFiCxEX4lHAEDrORkyMclkxxdCKKV7p/mJJpf+YJu5LISGzSrzqdOnpHK5bh2iZm9U6yLSACLVe/bx6hDk6RMZNfk8eSwxypDb1F8d7nqA2eYf20daPEyUU4+/flAtvn4UvqdIAeow2pFsznxa5ivn7+8fY61Pv384UIXvAmtY8mLck8TFHlyD8VrpH1Pfv20crRXhAV32l90np9vfGGIl94SV4mWY3GRbEFVLPCOcMGYYgUiCDTGSDmOFJggy45UBG3FFYMURzgidUcKEGIoqJGlRg2RJxAENwI4cCeWkCAwVZ0AkDjGNCxizUtNz2HDgK0kJFWNMR0SBrzMeX3NJViIesG2FaVBKFkJUn4VHJQ/aTpy8o42msakhDMXFainrEKNb7nWcBUMAKzkOnXLPlT/ANJguzTcKGfD5mufoAPKATaOnP8Ax7ziQsWyfjz4wIE5vI1Ure0C3tCzzHyELFCD72S01Xb5BvSAhmI6iaUTnP8AEZabsl4jKxEAEK18vUxNNl/brA9y2hpiasztB9tO+dak0+fKOaxIedrEdRWpDaxEE+hgyajWBkJYw24REnUijiK7eUx1nlSLBaJjdorfxLrqR84fgHcyTxjaCy47H/h0LXKK5i1IKnwAN/1F8+kVi+7jmWScqTNDFJodFDRQ5GNU2Ku8IkTXmYXKUpagxgOpq64gP+MVD8S7CZa5RUUElJ+F3Z8yFKV84jw+Ic+IKk2D0i8uBRisDYlMBYvFgsygQCOGsV5MO7uO4GL1i/KNQfCN6iIWpGtG9++0R+HygkJpVo48Onv3/iJLnSIgi0tA8xMGTUUiEpENUxDLBFJjlommcIGURDZM2p60Mrol4lA6CsK0pOpi4bM3SpaHA6qJYAcyfdYXlYKsf4ROeT8oxsljWs4skJbEfoOZ4Qqv0YpuJmGg4DhF8EqUiSEYsVNAWf8AcT9BFO2jWnElk6Z1c9atEeB7M6niFtZXDOJIAo3Dl7EEybScn5A8DkIVy7S2Qy/jzyESmc+fL7RaVnBDQe8lPMV2+UCpLF+ES2qquwiIw9eklb4jJ1W0kEMA9HrDW6bfjAQogKGX9w+8I0JeD5FnBfN8w3z5QGRARUdizOrXHUzh795wONae+MQSLWfhmH/l9/vE63BrrEvHjqdRcgcWJwtVDFeUWV3iyzQCO0V6ZIJmYU1JLU4w/CetyPxg6S+bJLk+GtRmISpTEOQVU6hxVOYMVzbe+PzFqKv0pACeg++feGN17JpTKMyZMqEk4QSOlW48OPKKjO+I5xmNVLlhFZcrHGFqpyBB91zBUVrlALRPZbThMPcWIjC3FgZYkB9ffv5R2obsLrHb8VMjy984YpW7NxiFhxM7SOHFiDTcsoHVLplDFUsAV0zgCfPY0EEpJguK6wVUmIaDnEsxbnOIFCHiRtXaeJLxbbmvhXhpS7YcqcNevOKg9Yb3Q+T6j1gMyhl3HeEcq8uEmYpTOSephZtIliIaWHIO8Lr/AMwBrEmL4p1vEf8AnKfLTHxl0eCBLHn706x0qUGf37rFvKfOhdRdNz7COFJhkLGk5ue/0iU2ZHD098ILzAIIwkxSkwysFp0ILch7eCpMpsvlDexAtn6D7coTlza6Rq+HPvEVokuGrxy9tEtkBUmpqKdotE6SQMRy54TT/o+cKLbOlyzUgkjJIDmErmLigI5EGNrJii3WnCCNYc7DbNeLMClU/UTwRwH9ysuldYSrGKaAsUGaRUv+0t68Kxql0plflpcuUoKVMfGQKuKr5sAKM+Y7NZuC0B1ish5vfaU7bG2sh0bviVAyZGSac6lv74p9iuqbPWlEtJUVHLh1OmTxdNrrtMyaEgUejCtHpwbdyhnYLqlWWSrwmXPmMnEkgYd7IDi4AaAGYInznmxlpQDcBMxcvEAtOJgQwOEOz5P9R0jy5rp8VYQoKBJ+QLhjrRo1yXs9imFc5W9MGIktiAUNaMnNm68oaWHZxEo+JLkpKialVCxoSBVqVajtzhX4ywRM8pVNzJL62SXJSmZKSspYYh8RHE0GUDWK2AtUAn5xu09OD41oSGdywcD/AHdIpdp2Uu+11lHw5qlPiQXTi1BSN3Pg0YvibFMD+cNG4m1lDmpfV/YgOakQ7ve4ZlncLAKXIC01QSKM+hpkYQrXpFCblLkESAiOCh4lUXj0F4dcnqQolwxukOsjk/lAQTB10rAmJPX1p9Yx+k3HphLpZPhEA3j8ZasMLMpOEN65cusCWgh1FxUxAp6zseKP+OU2XL9+YiTDzHv/ACI4tE4hL5+wPo/eAROUf4i8AtucHkq6jmRKCgWLdRmfZgqTdWI/EfL+esLrssU2YQhCVKUTlX1rTrF8ujZe1WQCbMwFKyAqWalmJodObcomytx/2jlaxdTq7djE+FjmTcG7jG6Gws5cks/KFP5lKCyVYgmuIozHEIAJ82jQr68OdYFJlhQMrBjQQymQplf7hQlw+UUactCUhQHxDDyKmLp9XboYnsPqp4OZyu140LSoKw+GpRJCE7oYFgHJNcnEIk3aJcsTVKBmLogYgvClhUkfqqwGleEETL7kpSETAaBcs4c8KgXcEswemrgQjN6PJwpADAJLADIB1E89O/WKcePiKEW72dziz701hkH99YtdzSlIVuEoIYuk8nqMhQEeYitXRYSUlbEgDTi7M+nHtDuw2/BXE2h0zFT2AIHWNzEnoYeMUu5d7P8A1N2alLlOIqKSGAYuXpVvSKna79a2BNiT4xQcMsAbuMhsXOuXqYD2hv3HZlBK0sQkYQreYmrgZ5ZaP5Gfh3IFns863rSCUYUyXJZUxRYCh4t2eEJjVULkWelGC7m+ImlbP3CuQkTLQszZyhVKRuitEoGjBg7gekN0JmLWS7IyAaqSKEE9TzyoYXrvuTJMtcyZSbgCH1WRVLjSo0pD22qISlTlJxZULk0w+ZzHCF07CxQgCCi7hReABergE+esLrXcaFqKzKQFjJaaKbN8SavyLxYEICgHqpJroxardjHps+9phq+bvRm5Zv2hbJ7kzblQNjCwpEwBaTmCAx7HpGdbb7Dfl0fmJIIllsSCxwPzGYekbTarrSzpFQCwGvKF9usyVyVIUgrSoMpLjI0NcqO8ZiyeWfSIVz85Jyj7H799YY7R3IbJaVyCXCWKTxSapPln0gDDHYBsXNFzyWgqUw19v6wylWEpYjMVy50GbxxZyAxTQnL+YJlzmUA7lWnvhn2hDub1GqoHWWqwy3Q/Asehqk/MQDftmZiKQ92Vl4gl2ZYKCDoKMfkfLjAe0sjASg5pMRYn9ZE6gIfHR7TNrUo4iHLPT6ekQS11EE2lO8ev8/WB0li8dgdJ80esvWxdqMu1pmD/ALtEtS19GoMs8UNL62jm2ucScUsSzhQkHI5EkiuJxFMsd5ES1IBIxAO39pJA6U0h5OtgxrId1ssFnDLAV2qpu0cvIhD2fv7uXqbEsN37SKk2qbIn7qZlQSaBRG9yAUSfOADJQldpkTE/0VoKkhT7q0hxhOimfXSFFoShRCl4irLWugqeULV2aYSRjUUlqHFl08oMEHpqCVIgVkuVc05gJ/cfoNY5vG60yhR1HmKDTKLPY1JSgJdy3AhzFWvK0krJOb+TaQ/HkZ2+UU6KoudSb2KElFeeo4e+sTWST46xKKsOZy1AcUPEtC+0DCUqzOvvvEktZSpK0Egtn1oW84aV1Y+zMDHofsR3O2VKUSxiCyVVAGThNHrQEh+3Clk2nmy5MuyWGW4CSJs18wsjdSR+4YiW6Qxslv8ADs/iYVTWCFhgSHoK/wBqAfh1z4xS7RbvFUqYo4lnfKgQwLuXBFRo0SLkOQercYEUdJb74vKWZtgkrYIQvxJgOQyAy0Dnyi4qvtM2fjQsKQhQpjpUBJWAaMACeddTFHsV3S58tU0t4xAU+IpSkIIChnuggK4tDy17LSzJRNsuLARVCipwRk4OYyHlEzszLxHabQuGW78QpqlrRKlsl2TMJd6UIAy5RBbNoLUZRUu0eElIdRSEg5c6v0GsH3VdowhPhYUgVKlElxqGAY14xUvxTtheTIBdGHGo6qLlKQTwAc94JE5Hc9r2iKwfiLbVzvDFpwJWpgqYlJIGQJOT0Ea5YVTMAM0gkpZSgRvED4mFIy3ZHZCXPCVrTiBcKScs6GL7bZQs0kIlpEveLJBd0pTU8s2j2fJjBpO0FVrrKP8AibZwbRImN8Usg88KqfOKrNSk5liOXLjrFq/ESZ4cmxlviEyr5HECc+ZijWm04xhBCiKhuL17NFGAMyKT97jPMVbA6w8THpw1P29YkRakhRfPrnzbIDPnWElmngOVZ6/aPZMsl1ZJBrWrcPKKPJG7i/xBNUJqOxFtSpIYsMQSqj4VD4FdCHS/IQVtjgWApNCCxH1in7I3iBP8MKfxEkUycbyW6N6xbb/IVUhgpjQcekcrJj8vNc6WLJacv0MzO2MQ+v3P8iAPDMM7Urd8vn/mAQl3jsIdTkutmd2WS7Vh6kkIlqf9IS7fsUpOvLDCWxmmesPLMgFASah3HcD/AOhhGc+8dhF9JzOUQc37D2YhK1Gr+ghmmzh6iJDJQaERL5gHaVeWYDZ1KbP0EKbxIcjVtAHJOQ9Hi2yrLLb/ADlFMt09PjTCMgWHQUh2AhmNCIzDgBfeCyg4JNTkOUckKSQf2trHCgQHyBh//rNm8ISzZid1IcrLlQfEcQLseAi5uQ6C/wDkhFHrozQ7m2jskqxJSi0IKykFQSCVOc04BUsC3rGW2i0gT5gIKEk5KDHNwCO8HWa8VyUeKgCRKUWShOcwj+47xSCKqJ5CsDW+VNnDxJoON0gEobGkg1fVm00MS48QxsSOh+sYXJGusabOXosHC2JP6Ac8T6HNgyjTi2ojTNj72UJuGbMExJSA7hwXJqONWI0brGX7H2Y/mJSSWSFhZ/4V8/5i37SWNBtKVJBQ6pYmKFDvFRQsNkd1n5wnMtvQ6Rik1uaBeVpEtWFwyix6Z4R11PCMq26vQWi1rKaJTuDi6Xf1J8ot2xd6hSPDmlRXiWMaziUpSSzudaZRSb2sC02pSJpGMzVOQKEkvQcC8AiohMYkvOx9iCUIwkpyU2T0IIyqKv1A4QTtVaMUxCcylKiT/uoR6RJs3ZmRTqX4sxPdvWAL6S89TAUYUGuZPmYjfJo8YQHqifbW7fzN3uM7MQoEVLGiwRwZj2MZTZ5wQ7ivunSNxuxSUhaJhGBaWU+oIYv5iMev+5/AmzZZfEhZDqOaXoedGjoeAdipR/0k+ZSDyWAKklirV8uR5x2i3HBhatRyb7xEmYSySWHupgm1WdKQlmfXidXjo/IyfdFl/WM7kQZM2RM1TMS/BiWjQ76xMkVcAgtyVGYWdKlqQmrhgA1f81jXr1QmXIRjG+pKD3YYj0Jjl+N06nqZ0fDEFGAHtMntgYff3y9YjwBjSJ7TL3TTX6/x6x54VO3v6RZeoutmDSEjCOph3JXhEs6Et6//AKML7DJBYNrDWdZ/6I4gv784RmYXUZgWtySbNNePv+Y6s00YU6M78Tz+cQKSCtIzfLnEi0oZJ1PKnT0icjVS2SXpeolyiQRkyepinqlnCVnMnJoZX9LNEPRLnrCozSpPRn58Iu8NjCrY7zmeKa34nsNQmUsKmy8QdJUHB1DjPhDraW65YKEykS0nxFJJSvUlwkjIADWFUq61TkKm4kIQgE7xZyACw5nSB5acCPEcYlOlI1H7lHoPVQ4QwLyYEN07RDNQII6951eFqxqYF0y0hCOGFOraOXV/yi52SdLnyg6lKTJS+gIIAFAMySQA+VTCe5bhlTrLiOJK8YTjL4QynIYFju+p5Qfcs+WgKl+GVpUMBmAOADQgEHMu4yPlCMrI2lG1MPGrLs95GuWpKyhaMRS5dHxJYVZQoSPoYsngzFgqdRThkKLsolCjpuhikv6wntVzTpaRNlY1Jl/EVAMQW3uaTlypFnuXaWTJsyZyziWgeH4aQ66EkO7AAaGr15xK5YgcZUR3Aib/AEW1S7aqYtJ8F8YLtVJCcYBqTWrOKwz2os6V3lLUkF1JQsg6mqQaccIPeIrd+NEtsCbKon4d9QAzzoHgC6LyXOtgnTCCpVKCgAokDgBQR5sbgW/tUBCDdS9WB0kAJLEF+tG7VML76sZlzyeb1984fXWkleHCBU5ajOr5F6R7tHdrpKgGLuefP0iX/Gq63NB3K2ubhUlhvV6d/OKb+LF1tOk2nCcM1OFX+5PPmP8A2xcZT5Hj6feI9pLAbTYp0tX6UiYlhUKQXNeBFGaGeHyuMgNamZF5LUxi1TMagA5OXXpHcmkwY66GvYGOEf0phBBp58ukS2eV4inNBqR6R3NAfKpFtm+dxrct4hFqlzGxhJq/cOOjvF/vm2qnjGFpI4pZvu/KMwsk3w15UyPvSG1lmLKipJKQ1cJYeUS5/DhjyHYSzBmoFSLJP0g1onEo9++HlHuI4ae/f0ga0Winl7+fpE6ju9R7+0eqapu5JY10d+MN0Tt1lfqDDLMVfzDd4rUuaUpUdEt3JNOgiZduWkS3yUHGrAlnEY+HkZuPMEG5YbNZCtKVOHSGbpSvF2iNSgHxAAjUZH7QumXrMlpIfdfEzebd4cSZ2KSCBVVa6jr2iR1ZdnpLUcHXeVraGYfFAGqB9YUieyW9tDi9i05tQhP1OkdbIzpaZ6lrKAEpURjD9gOPPSOgp4Yrq6FzlZRyy1fUkQaz3xM8LwAElKgUthq6i7u+YOvIRFJs658wSpQxM+EUFBmeFc4Z32lCFAolpSFS0pSUuQsqd1/7gHHUiDvw32amWm1gpJly0OVEZsD8A5x45AELqK/uLKnkFJv+pxsvcF4TJgRISQELL46ICslA/uoKtwjUrv8AwtsyZb2hSpiwSpeFWFNahLCrAZOYtJtMqRKSEAAZ1pm5JLh/8wqm32kjEVEgKqTupGVRocxxNYkLFjybX5fe45VrQlD2p2ZloU1n8SU6TQLUamiaE5HEzc4rs9CUTfDUMRRhCm1V+rXQtSLXfNuxTMaVpZgPECknCUunKpJZ1cnf9NaLfNsAmGYnNR3gS5L/AKn0LZ8YFSXau0pVgguCX5YVJmmhbE6T/a7N2z7xZdn0nxpSjQYgH09/aEq5omyzhzIJqo5UBoaDpyi6bJyrPaUJl4lSpyUijgpU1QtIOR5RuTkUAqCQASfeaXd8ss7tVIyzD7w75PBt4ySUHDQ0zrrUN0gC6JC0AGYrFhBYgllPkWOTdYYiaSSCKM4L66hvKsLTCAIk9ZSL0kiWok0SfdY5sCwhSAaJVu8mVRvWHV+yQQ7VFXanBn4wlVOSQlJoXeo3Sx101yiTI3E0I8bExeVYQiZMRMYFKlJ3tGLP/MCyphSThqzhxwyeNP2lKBaFypiklyCyyiqFAKYBVTWjjhFUtlmlJMwS0sAKhBJExOe6Tqmr1rmI6+LPy6j+pMcWhR/uKLskpUSVHTjrxh1JsCkSyTR28oV3JYcS8SlYE6gg73IUixXqoEMkuKVgsj+riDH4MY4hiIg/0GcUJmFISk1GLUccKXLZZgPHSLHMLAIU1Q7U96xHa72WpSlAhICqBIAAByTTQP6DhDCVfqk2eYnEozZqiHxAqSxSalTlKSKCta5NAkvrUXarcEFiUAUqQQ7PiBFPfyEez7MSEkgboDVO7X5AfIR1aBaU2cTDNUpKicSDiNNFl6YSfmONA/zKRZ3SpSVgjFVnJdsIGgAFeZjQCdg96mjKvRhWoXMAUkFTlIoS2YrkPP2Y+lX5uIQhxgDBgK5ly/WE4nTCj4j04h3iMTwAMIYvWD8gHR3PHxO7AqE33OC5gWnUAVzcCvq8Tq2Xn4EqSlMwKSpVDVISzuFNWujwttR3iC1OAb0htI2kCZJl4G3GdJIJV+41rl9INhkVV8uTEo7sXkc+ziZ4EmWN5sSmFSpbMAOSUhhz6xruxSZVjkSyKzJzhKdVYSylHggHzMZxsMhCFqtk98EohgBVczRCX4CvKLBshfirVbytQAAAShAyloGSRzrnqXiXxLEk10H8xmMALfvL9bLhFpUVKXMCjmXcDLQ9vKKhtNs6qUCTOKksSxAHy0qfKNKVLwg6OIq17SxMmMqoAqPp7/dEPNjGqZjtumrSg1Jfjpy8qQocmsaDtts+JSMUvIkP39vFGTIctHTwMCtxeRSTqcWS1FDgvhOYB8jFm2et5RMStKmUhRAOYrUZZivyitz5DB29+/lBdxzSJmDRX0cweUAqSJ7GSp4mb9cN4CfJwlJRRt0FIrqkjLOHaZgBD8h1JpXvFK2AtrnCS4UPV+EXixKWQCsBKqghJcZ0q2orlHH85ukY2ovtSQRhUMy1NDmDTLLP7xWbTICSQphVn0L0SfOLfaGGQJctQPnqeXOEt6S/hWHdwMiejtlXWA8svtoSmZv+IWETkpWhMzFLSXKQFpqR8QD4dNagHWtKtl2zLMUqBOEkFC06NUP+1Q4fONG23ugTRKmqITRcsjXPEFDixJpqCYoUq8FSAuzzUJmJPEnLRSeHFwxpyjq4GpQuP9RE5EHVv0Mczca5aJqGIWmrggBYG8GFM8v4jghpIxPiNTC+773EsYMWKQrOWSApB/cC1W0PmBDe8Z6MAS7kN3GYPrGcGU8SNXKkyhxd7qVCY/7j395RaboscxViKkSxMmCbhCVJSUmhJ+KhPWKxaFMH1J4cKQ/s1/BNk8HCt1uUkAZ5Aku+bEQWdXZV4DvJcZUE2e0HttptbBC5DO4LqIChSj42wilBQU4wmtEtZDmUwFHc0J70hnZb1Um0hc/EC+9iTkoJZJKTo1DygW+peG0LEvUggJyBZykNmASQOTQ5BxPGu12LqJY8hZ96+cXmeUhm+ceISVZJHr94kkqAVXPTqYjUne3c/rr2h3ygdr/aMrpbBMSUoclqhyQaUd2I484X25KQshAKQNCXY61jlVnUmvXs3vOPZQKi5q1TzjAApLAzWJICVNKtuzZk3RLIG8oBZejA19RAH4TpP5wjl7+saRfM4TLGSliFSklPdOQHl5xmH4bW7wrbmz09+XrHLxWcbc/zlbDpN0vNO63CM9k24qnTA+SyG6U+xi9W6duFXIxmNrWZcwL0WQD10PkW7CJzkUmkEJF1H+0F3idII5fP+Iy69LpXKUyktU9+ka9Z0KVKD0GfSkJb4uYz5BVulT0o2RI+nrGYs7humoYAOpmyZboy+x9t6wC2BYWM0kH1izS7EcCxkQWHIjl5QitMmvSOjjcEkTzpYl72NtYl2mWo5LG6eSq0P0jYrHOSpSg9UgEhj+rIvrkY/PVzzSqWnjKPoagtq2UbPsjtTLnygl2WBUceY5RI6orG4DCxccCyhCWcqZ6qLnMmpPDLyhfaZdRQl3qnINx1rpDNITNSWUWchwSkgpLGuYLj2I4tNmz/AMQgux+ETARMm/E+8VykyggsrCvm6VFIJbiC3nFCuqxzbScJCl0JSpRpu5pxHQ5cix4xZvxavNJtspLFpcrfSaEYySU9WbzhNde0JQhUpZACEuhg7qzD8HerM/z6eNHTCCo9RieSs9MdRmpUr8uoKAkJWoIUAneC0ZHCQ6cm+zmA7RZAuRKm4gopeWex3TyoYDB/NzEpSkIWWCd7dVyL5Eacg3CG9uuRdmkqdYXvDcCSUqGinzB7R4KuH0k7PaM5HIeQGhKhjcccvY8osVpsyJFrlImAlIlSmwlqkZvyLntCW7SZU+WaEpWmhqHpw6w12oleJbAiWASUpSGYOQ9Se2Zh7cuXH/Ug2ZMp1fexB79ni1TwEYlLLIJJDKUCQMPBLNnAFgmiWspmBjkC7YSdTxBFIlkYrPOZaBiSWIUxZ9RoaFxA99zkrmqUgUfPVX9x6wSrQGMfDXWe5f7n4r6QWccSqa+3jqXuKYh+f1iIuljSvv6x2uZiI4Qyr0OkC62esnXaxXTg2sBoWxeCLUkMOUSICSlLpH1MCCFXQhkM7bPSaRsrfYnWBCFKLynQrXiU9m+UU7Zubht4bLH6PHmxuMrmAEpQRvdnIHU19Y72WlPawf7niE4whyAfdx4JKrNtvWar8vu6pIGuhaKXfFnCrMpaQx3SDw3gMtKGLxaW8FA5feKjeq/+yzAP2mOYoYMLaUL0jO4p5mSan37MGXXL3SkvQt5v9jCTZq1MhI91r/8AKLBdqmVMVokOfX+Y1+Pcz0oV4yT4s5KA++WAFcv4EVS1ySFMaOY0rZSxqnGZOb4lqL8XOXSkV/b65/DWlWWJywFMy3dmh2B6fjWveNY3qVmwT8E1PBW6ehyPm0Wy4bArEVSyMYLlJLPzSfpFHmyyU098ItV0W4qSiaFYcgojjq495xRnBqxFDrU1G7L6JAD9jDY3iyTjbWo0TxL6iK5d81OFgkF6sBmTUnq9YDv28B+XWiYrAmYChKhmKHEeTDLjWIuVdX+kHjczk3tLn2mZPAHiTCtYUdUVGBlUcYQzaGsVW2pl4h4aioNqMLHhHy7OcMxNSJJcFiDhUQHbQHdPeDLsuYTUKOPeAJSlIxEq/aRzozfSO2oTEed6khLZAErpH2z1gs+DGN9YSSrEHCeCgMwQ3M60gq+L5X4UsSFBWEbykobG5zZq1zimyipJKGKVZEFwejRabPY50mQVNhWCMKRnhVmaUbLWFZMKq3Nmu+gMajll4gV71Flx3LMtK/FUsIAOLEoUJToKNSgz1EdIt6E2lZUndIIdVcNCXHeDNn72UiUhIJICwXYFMtJdwRoesL5F1G0TCDMSkpSQoq1ag58X4NBWfWMml7RQHwnH1gNqn+PNdKQkqYcXP7jzjm+Lv8FQAVjSQCFYSK6p4EjkdREUqeqTMcOFoPBq9M4mva8jNYBwkVwn9xzMUUwZQvw1F2pUlviiubOcR6gbo4vHglU+UdWYs54QWgNQdk7nqElRbiY4nSyk/WPUzWU+dY9tFoxDvlG7sUNTPTRs7jG4bd4aZvEpoeFCD3Yw8/D+z4rQOT+/J4qNnmsCIvf4V2fFaFHgAPX7CJPEKArE95RjbQE1a9ZmFAH7U/z9IqFqBVJmJb9Cm50+dIebU2oANz+VTCmSjFuu6SGIevDLtHEagdLLU6SLZdIMpxw+n8iH0w4LFaFE1KJncBLeQf1hDslugJ0any+0Wm1oSqzKklsS0LbjvfTKDJbl2AnpNct1LkyJKUAYQlOJLVy0PWtefGFW2twiekFCxjTmMw3B8gYku7ab81LCkuCDh8P4SCPiFTUiufCG4sSUJ+Hn31MLPpO23M31mLWu61SndNOfvpHNy20JUUaTMuSh9/pGtXps6ibJW0twxIws/Fxz+cY5et3rkzChThSTw7g+sXYnGUFTNJ7iahs5OHhuss9a0wgCo5ihrGc37tsZlonPiMpIKZSMqigUrrU94t+wt72eaCifORLDfAss5IORNGGflBu0X4S2WeMdmXgWauDiSp8iQNCQco9hCox8xdRTkn4DMpu+fMtNoJVvlSVAhv0hJIDaNhEMbz2cmSUeLZ1KKCkKIffQDXNPxD5c84e3PsbPsrq8LGpKj/USSxSlnQEnX+Kxe7ts8kygtEibQlxKlOoNUKL5a9oLL4unAxiwO330+UxcXpt+pmGWZZJxqKnFXGb8XOUWNW1SxJCQ+N/iJGXBgBDDabZNiqdZUTsOJlypktlIxBwRWqFVbg0V+Zcc9PxSlDqw+sXq2PMATUSVfHoSGVJVZ5mKXOSVIqAH3uQIcHoSItky+7PgC0pweKplCjFSUu62Aw7ygXHd8zVk7NKWgTEzpdcgXCv+lIJ0d+EBTLtmhOMMtIzKC+HrqB1DRjY8eaix2Ov3+cBXfHdDrCrXZ5sya6wVLU1QMwwAIIoQwzia/bnTLSCkFOFO9iU7mlUt594JuLaYSpK5K2Y4iHdi/wCjoc4HFsStavDKUJWoKU6ThADnCM92po1X0j1vy6UB+80KvH3J+oldM0/aJpUgqSWzAfqPuIPnCzuqikGtBvJHQku3WAhNw4hodYfftF8fcz1KQE1geXLctE4LiPpIViKUj4hl0r9I8L3PGrEhwsY1L8HLNuzZn93yH8xmSLOtaqJJavaNl/D6UiRd7FSQtTkglqmreTRL4vIFTZjcWNibA1F+0d9pVaggn4a/U+haOgvC68QCAlyTm458KRTNpV+HaVLNQSfXMesMLLaFWopkSVYUkYlKVkP1YW1bOv0iB8HIBu0rDAGpd7gsRCJRIzT9P4EFzb8SiVjmMEpLV+g1PLWDdlbMtKAiatKynJhVmy9DSM32mBNqmSyp0SlEIHr51ifHi5MbEaFtqE+kbToXbgqWnw0mYFgE5kjedsiWdg+saBP2yOEEzEoUWIlSkCZMCS3xr+FJ6t1jMZV1oW445EeXnrH3+nqlS1KKsTIVhQgEVVu41Vqz+2ipghNA1CbCwFncudq2utUtQ8ELCRXDMSFAg1oJaRh6gwLeu1FntLfmLHvM2JCqvyxAOOsAXba1KRLUD+kO1NPXrBVpvBRbESQ2R48omLEGj/MoGFTREQz7NYVPhl2kHrLbpV/OCLDeBspx2O0TEuKomSwpJGYFFFNCTUNDgXsygk4QlnqKt1NOUBXzeQNZaE4GLEgF/Zp0g1dm9JB/U3/MD8OveMpH4tTpYCZ1nSvNlJJS503S46sYvOyF6fmwqcmyqlukHEtkpWqg3TVVA9W15xkVvvBQloSfDUVAk7iaByEhmo+flFq2F/Fjw5cuRaQcMsYUrRqkBgFJ1YNUNlDTiBSwPpJMqlTQmkbR2J5M0SyEzFJBxM7YS4JGuojEtqUTUhPiTETBxFADqmpMaXf+0UibZZqlqMtE8GUkqVhCtTh4MAa84xq9btCVNKV4iFVSQXLcxxhngl9Xt+n/AGKyaSj/AD/yEXZciEjxBOWmYkhgkJPNwSW4dH1gtCEBkqJwioBOpriIAZSq8NNIDmzSQHZs2I8834RyoowlmBPAs3bhWDJZupl6YkToPrDZ0uVid3Jq2HFpyBYtA67tcfCOTgDPzJjqRYwr4ZigSzgE58mbTrBItKk4UHEot8RHqeJhdsOhjeIPxCLhdCXZSOpS3o6qeUeLumRQB+ynPlpDBMzeqpqcg+jOCa0jubaUopiArlp30jfMe+sHycfsIktFyhiUO4rvDPoRBN2XqlFnWlWFK0g4f3OeDwxl2kKFK8/tA027UKqUDrl8oPzbHF4tvDDqkrabOtip2BagOdQw5DLyjZJOw/hWLHNbB4QJVLUpKwaqK60JAORoQMhGTz7ABaJaEDEFKTuvnXKjRsX4g7R4bB4BAlzF4BhBrhcEgjTdp3jPENyKj39pGilXodpkl7zVzphWrfQAAP0nCkAOU8SzmODPmpOFAKEtXAUv1fnXzgpM3eCiDhbPQKd3LcjQmOjMSEkJWkDUOKZUBGYzp6w0NQAqUnEDZuMrhvJaU4vFWCXopZfgHc00hfaZlcTqJUSXINeb1JHPlA6rSBqHzGZ8iAWfDoYls05IGY10ap/zC+JBLR4ZSoUACu8lXa1CW6WzYlLKYMcs+QeCpcwrlhKi+JOtMT/LtygeZgOSH5gMzk5qFYiRalpACVKATkP0+WWpgCtjU3od7E7u+3qkgompUU1KVIDuH+HMNnpxht4ry0qIY0oTlqzwsst9zQp3SoD4gQliOBYOBR4kN9J/8ojgQoMOzNAujE3X0m4mUaJ1DJgSovMWQlyABV+31fSA7bOBWGGFAYcy3fMwPNvqUFH4wSzsA5rwesRTbcMTup64cSSkAnU0OtWo8EuNvaY2VOxnV6TB4yqMlNAOAZmg/YfZT8ytU2arBIQWUdVGm6OGYBPMNyr6luk1xHNxnXUg1i+/hXOkTZE+zTpgQtRBS7VGZZ6Zu+rGGZOSY/TIsjgsJX/xJ2gTOnS5EpJRJs6ShCaMS9VuCXdmrw6wiTYyEhRNeXBuMXC+9iZyJqkTXKVkqStO8UVDuxqlSjVJZiXGsVq3yFSNxRBUP2kGnElNO0U4nXgFUyTh6izT6z2p6KDucyavTM8PuYMlWSjg05MfPyftHkfRLk10nWxmxuSzbuSR8TcWfXSjPAn5NTM7+ffPSkeR9CwxEccYO57+XqQaHi4Dx4qzl6gjXkS/Jo+j6DDGLKDc8FnUTQkHiHOfTXzg1y2FSq5MQa+Yo/OPo+jCeRqEECzhV2ylpqMv28ebOPPhA82zJSCpydan38o+j6NQm6uCyqByrc8E5KhVOFqu+XAPxozcojFuJCcWZAyNCTWpJA4+cfR9DggkzZD+1/vI5VoCSsqCXfdw1zYlqtmfUxKLYhWpA5jL+Y+j6N4DrBXMy6ElSdQ7ceUfTZaVEHEemIh/VuPpH0fQEsoEbnCpZQH0bLPtXSIZ8xTBglPMPpyjyPo8ILDWpxOKVNiS5AzBr9wI5EjR1Du/zePo+gjqIUBtmS2aWxOZc5vw00jyZZHUSmh8q/SPo+j3IjcZ5asKMfo22tgl+HNAmAAAKNFBi4cj4m5wrskszphXMI1JJyrzj6Po8AApIFSdk4sB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490" name="Picture 10" descr="http://www.foodandwine.hu/wp-content/uploads/2009/05/903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1643050"/>
            <a:ext cx="1714512" cy="2371742"/>
          </a:xfrm>
          <a:prstGeom prst="rect">
            <a:avLst/>
          </a:prstGeom>
          <a:noFill/>
        </p:spPr>
      </p:pic>
      <p:pic>
        <p:nvPicPr>
          <p:cNvPr id="20492" name="Picture 12" descr="http://m.blog.hu/gy/gyuloltellensegeink/image/2010%20-%201/mal%C3%A1j-II_%20F%C3%BCl%C3%B6p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142802"/>
            <a:ext cx="2000264" cy="2429470"/>
          </a:xfrm>
          <a:prstGeom prst="rect">
            <a:avLst/>
          </a:prstGeom>
          <a:noFill/>
        </p:spPr>
      </p:pic>
      <p:sp>
        <p:nvSpPr>
          <p:cNvPr id="11" name="Téglalap 10"/>
          <p:cNvSpPr/>
          <p:nvPr/>
        </p:nvSpPr>
        <p:spPr>
          <a:xfrm>
            <a:off x="357158" y="3071810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2500298" y="300037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4714876" y="3071810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285720" y="557214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572264" y="3143248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643174" y="4143380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1. </a:t>
            </a:r>
          </a:p>
          <a:p>
            <a:r>
              <a:rPr lang="hu-HU" sz="2400" dirty="0" smtClean="0"/>
              <a:t>2. </a:t>
            </a:r>
          </a:p>
          <a:p>
            <a:r>
              <a:rPr lang="hu-HU" sz="2400" dirty="0" smtClean="0"/>
              <a:t>3. </a:t>
            </a:r>
          </a:p>
          <a:p>
            <a:r>
              <a:rPr lang="hu-HU" sz="2400" dirty="0" smtClean="0"/>
              <a:t>4. </a:t>
            </a:r>
          </a:p>
          <a:p>
            <a:r>
              <a:rPr lang="hu-HU" sz="2400" dirty="0" smtClean="0"/>
              <a:t>5. </a:t>
            </a:r>
            <a:endParaRPr lang="hu-HU" sz="2400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1500166" y="6215082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Otthoni gyakorláshoz</a:t>
            </a:r>
            <a:r>
              <a:rPr lang="hu-HU" dirty="0" smtClean="0"/>
              <a:t>:</a:t>
            </a:r>
          </a:p>
          <a:p>
            <a:r>
              <a:rPr lang="hu-HU" dirty="0" smtClean="0">
                <a:hlinkClick r:id="rId8"/>
              </a:rPr>
              <a:t>http://www.tvt-pecs.sulinet.hu/quiz/tori/abszolut.swf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</a:t>
            </a:r>
            <a:r>
              <a:rPr lang="hu-HU" dirty="0" smtClean="0"/>
              <a:t>Nevezze meg az ú</a:t>
            </a:r>
            <a:r>
              <a:rPr lang="hu-HU" dirty="0" smtClean="0"/>
              <a:t>j növényeket!</a:t>
            </a:r>
            <a:endParaRPr lang="hu-HU" dirty="0"/>
          </a:p>
        </p:txBody>
      </p:sp>
      <p:sp>
        <p:nvSpPr>
          <p:cNvPr id="6" name="Téglalap 5">
            <a:hlinkClick r:id="rId2" action="ppaction://hlinksldjump"/>
          </p:cNvPr>
          <p:cNvSpPr/>
          <p:nvPr/>
        </p:nvSpPr>
        <p:spPr>
          <a:xfrm>
            <a:off x="7358082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Megoldás</a:t>
            </a:r>
            <a:endParaRPr lang="hu-HU" dirty="0"/>
          </a:p>
        </p:txBody>
      </p:sp>
      <p:pic>
        <p:nvPicPr>
          <p:cNvPr id="19458" name="Picture 2" descr="http://www.gyulaihirlap.hu/download.fcgi/20636_2_1_sutotok_acreagelife.c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571613"/>
            <a:ext cx="2643206" cy="1495768"/>
          </a:xfrm>
          <a:prstGeom prst="rect">
            <a:avLst/>
          </a:prstGeom>
          <a:noFill/>
        </p:spPr>
      </p:pic>
      <p:pic>
        <p:nvPicPr>
          <p:cNvPr id="19460" name="Picture 4" descr="http://image.hotdog.hu/user/almod/000800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1714488"/>
            <a:ext cx="2428892" cy="1418555"/>
          </a:xfrm>
          <a:prstGeom prst="rect">
            <a:avLst/>
          </a:prstGeom>
          <a:noFill/>
        </p:spPr>
      </p:pic>
      <p:pic>
        <p:nvPicPr>
          <p:cNvPr id="19462" name="Picture 6" descr="http://www.gyulaihirlap.hu/download.fcgi/10635_2_1_paprika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3286124"/>
            <a:ext cx="2928958" cy="1657473"/>
          </a:xfrm>
          <a:prstGeom prst="rect">
            <a:avLst/>
          </a:prstGeom>
          <a:noFill/>
        </p:spPr>
      </p:pic>
      <p:pic>
        <p:nvPicPr>
          <p:cNvPr id="19466" name="Picture 10" descr="http://m.blog.hu/mi/mikron/image/Amflora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4071942"/>
            <a:ext cx="2383455" cy="2357454"/>
          </a:xfrm>
          <a:prstGeom prst="rect">
            <a:avLst/>
          </a:prstGeom>
          <a:noFill/>
        </p:spPr>
      </p:pic>
      <p:pic>
        <p:nvPicPr>
          <p:cNvPr id="19468" name="Picture 12" descr="http://dohanymuzeum.hu/sites/default/files/kepek/dohany2_0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5000636"/>
            <a:ext cx="2786082" cy="1567172"/>
          </a:xfrm>
          <a:prstGeom prst="rect">
            <a:avLst/>
          </a:prstGeom>
          <a:noFill/>
        </p:spPr>
      </p:pic>
      <p:sp>
        <p:nvSpPr>
          <p:cNvPr id="14" name="Szövegdoboz 13"/>
          <p:cNvSpPr txBox="1"/>
          <p:nvPr/>
        </p:nvSpPr>
        <p:spPr>
          <a:xfrm>
            <a:off x="6572264" y="2357430"/>
            <a:ext cx="22860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Megoldás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7. Magyarázza a </a:t>
            </a:r>
            <a:r>
              <a:rPr lang="hu-HU" dirty="0" smtClean="0"/>
              <a:t>különbséget!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643834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285852" y="164305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Hasonlítás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Céh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Manufaktúra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Tulajdonos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Dolgozók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Áru mennyisége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Áru minősége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Szociális szerep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Városvédő szerep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0" y="6211669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Otthoni gyakorláshoz</a:t>
            </a:r>
            <a:r>
              <a:rPr lang="hu-HU" dirty="0" smtClean="0"/>
              <a:t>:</a:t>
            </a:r>
          </a:p>
          <a:p>
            <a:r>
              <a:rPr lang="hu-HU" dirty="0" smtClean="0">
                <a:hlinkClick r:id="rId3"/>
              </a:rPr>
              <a:t>http://www.tvt-pecs.sulinet.hu/quiz/tori/ceh_manufaktura.swf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8. </a:t>
            </a:r>
            <a:r>
              <a:rPr lang="hu-HU" dirty="0" smtClean="0"/>
              <a:t>Rendszerezze a reformáció irányzatait!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286644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42910" y="1972940"/>
          <a:ext cx="75724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8"/>
                <a:gridCol w="1893108"/>
                <a:gridCol w="1893108"/>
                <a:gridCol w="189310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evangélikus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református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antitrinitárius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anapabtista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0" y="6211669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Otthoni gyakorláshoz</a:t>
            </a:r>
            <a:r>
              <a:rPr lang="hu-HU" dirty="0" smtClean="0"/>
              <a:t>:</a:t>
            </a:r>
          </a:p>
          <a:p>
            <a:r>
              <a:rPr lang="hu-HU" dirty="0" smtClean="0">
                <a:hlinkClick r:id="rId3"/>
              </a:rPr>
              <a:t>http://www.tvt-pecs.sulinet.hu/quiz/tori/ref_iranyzatai.swf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00100" y="2953780"/>
            <a:ext cx="6000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Kálvin János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Szervét Mihály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Luther Márton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Münzer Tamás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szentháromság tagadó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Ember egyedül a hit által üdvözülhet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újrakeresztelők</a:t>
            </a:r>
          </a:p>
          <a:p>
            <a:pPr marL="342900" indent="-342900">
              <a:buFont typeface="+mj-lt"/>
              <a:buAutoNum type="alphaUcPeriod"/>
            </a:pPr>
            <a:r>
              <a:rPr lang="hu-HU" sz="2400" dirty="0" smtClean="0"/>
              <a:t> </a:t>
            </a:r>
            <a:r>
              <a:rPr lang="hu-HU" sz="2400" dirty="0" smtClean="0"/>
              <a:t>eleve elrendelés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367</TotalTime>
  <Words>1021</Words>
  <Application>Microsoft Office PowerPoint</Application>
  <PresentationFormat>Diavetítés a képernyőre (4:3 oldalarány)</PresentationFormat>
  <Paragraphs>357</Paragraphs>
  <Slides>25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Urbánus</vt:lpstr>
      <vt:lpstr>6. évfolyam – 4. téma </vt:lpstr>
      <vt:lpstr>1 Csoportosítsa!</vt:lpstr>
      <vt:lpstr>2. Ki volt ő? </vt:lpstr>
      <vt:lpstr>3. Melyik fogalomra ismer?</vt:lpstr>
      <vt:lpstr>4. Rendezze időrendbe az eseményeket!</vt:lpstr>
      <vt:lpstr>5. Kire ismer a képeken? Mi a közös?</vt:lpstr>
      <vt:lpstr>6. Nevezze meg az új növényeket!</vt:lpstr>
      <vt:lpstr>7. Magyarázza a különbséget!</vt:lpstr>
      <vt:lpstr>8. Rendszerezze a reformáció irányzatait!</vt:lpstr>
      <vt:lpstr>9. Tegye időrendbe az eseményeket!</vt:lpstr>
      <vt:lpstr>10. Melyik ország?</vt:lpstr>
      <vt:lpstr>11. Miről ismert?</vt:lpstr>
      <vt:lpstr>12. Kinek a művére ismer?</vt:lpstr>
      <vt:lpstr>1. Megoldás</vt:lpstr>
      <vt:lpstr>2. Megoldás! </vt:lpstr>
      <vt:lpstr>3. Megoldás</vt:lpstr>
      <vt:lpstr>4. Megoldás</vt:lpstr>
      <vt:lpstr>5. Megoldás</vt:lpstr>
      <vt:lpstr>6. Megoldás!</vt:lpstr>
      <vt:lpstr>7. Megoldás</vt:lpstr>
      <vt:lpstr>8. Megoldás</vt:lpstr>
      <vt:lpstr>9. Megoldás</vt:lpstr>
      <vt:lpstr>10. Megoldás</vt:lpstr>
      <vt:lpstr>11. Megoldás</vt:lpstr>
      <vt:lpstr>12. Megoldás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évfolyam – 1. téma </dc:title>
  <dc:creator>TVT</dc:creator>
  <cp:lastModifiedBy>TVT</cp:lastModifiedBy>
  <cp:revision>47</cp:revision>
  <dcterms:created xsi:type="dcterms:W3CDTF">2012-11-14T06:30:43Z</dcterms:created>
  <dcterms:modified xsi:type="dcterms:W3CDTF">2013-04-08T05:18:05Z</dcterms:modified>
</cp:coreProperties>
</file>