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70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ntl1CAl1PkYFGPwt/APwTg" hashData="gjeNFjFwb8EM6mw0Xa9VJC1yZZI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33" autoAdjust="0"/>
    <p:restoredTop sz="94660"/>
  </p:normalViewPr>
  <p:slideViewPr>
    <p:cSldViewPr>
      <p:cViewPr varScale="1">
        <p:scale>
          <a:sx n="65" d="100"/>
          <a:sy n="65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543E7-D76D-4119-A78F-09F68C499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F130E13-5ECF-4531-88C1-A604F79E673B}">
      <dgm:prSet phldrT="[Szöveg]"/>
      <dgm:spPr/>
      <dgm:t>
        <a:bodyPr/>
        <a:lstStyle/>
        <a:p>
          <a:r>
            <a:rPr lang="hu-HU" dirty="0" smtClean="0"/>
            <a:t>Luxemburgi</a:t>
          </a:r>
          <a:endParaRPr lang="hu-HU" dirty="0"/>
        </a:p>
      </dgm:t>
    </dgm:pt>
    <dgm:pt modelId="{46E7AF00-4D3E-4BA4-A6C9-E70DBD833A53}" type="parTrans" cxnId="{94455380-DFD2-4183-89CC-A405FF5E1D58}">
      <dgm:prSet/>
      <dgm:spPr/>
      <dgm:t>
        <a:bodyPr/>
        <a:lstStyle/>
        <a:p>
          <a:endParaRPr lang="hu-HU"/>
        </a:p>
      </dgm:t>
    </dgm:pt>
    <dgm:pt modelId="{C4D67EEC-0405-4C54-9581-30A6E26F861C}" type="sibTrans" cxnId="{94455380-DFD2-4183-89CC-A405FF5E1D58}">
      <dgm:prSet/>
      <dgm:spPr/>
      <dgm:t>
        <a:bodyPr/>
        <a:lstStyle/>
        <a:p>
          <a:endParaRPr lang="hu-HU"/>
        </a:p>
      </dgm:t>
    </dgm:pt>
    <dgm:pt modelId="{0EDF1522-3CE0-4567-B7F3-DBD62A81AD1E}">
      <dgm:prSet phldrT="[Szöveg]"/>
      <dgm:spPr/>
      <dgm:t>
        <a:bodyPr/>
        <a:lstStyle/>
        <a:p>
          <a:r>
            <a:rPr lang="hu-HU" dirty="0" smtClean="0"/>
            <a:t>Hunyadi</a:t>
          </a:r>
          <a:endParaRPr lang="hu-HU" dirty="0"/>
        </a:p>
      </dgm:t>
    </dgm:pt>
    <dgm:pt modelId="{D9B900DD-5BD0-4EE4-940C-F812BFAFE901}" type="parTrans" cxnId="{BCD283CE-933B-465B-B1A9-68E9865F1AD5}">
      <dgm:prSet/>
      <dgm:spPr/>
      <dgm:t>
        <a:bodyPr/>
        <a:lstStyle/>
        <a:p>
          <a:endParaRPr lang="hu-HU"/>
        </a:p>
      </dgm:t>
    </dgm:pt>
    <dgm:pt modelId="{091B1ED0-19E0-4A69-B879-70736864D3DF}" type="sibTrans" cxnId="{BCD283CE-933B-465B-B1A9-68E9865F1AD5}">
      <dgm:prSet/>
      <dgm:spPr/>
      <dgm:t>
        <a:bodyPr/>
        <a:lstStyle/>
        <a:p>
          <a:endParaRPr lang="hu-HU"/>
        </a:p>
      </dgm:t>
    </dgm:pt>
    <dgm:pt modelId="{00DD92E3-DFA3-4976-B349-9345F7EAA321}">
      <dgm:prSet phldrT="[Szöveg]"/>
      <dgm:spPr/>
      <dgm:t>
        <a:bodyPr/>
        <a:lstStyle/>
        <a:p>
          <a:r>
            <a:rPr lang="hu-HU" dirty="0" smtClean="0"/>
            <a:t>Jagelló</a:t>
          </a:r>
          <a:endParaRPr lang="hu-HU" dirty="0"/>
        </a:p>
      </dgm:t>
    </dgm:pt>
    <dgm:pt modelId="{7CC30F97-9894-4C67-94F7-E753E1BAD8B6}" type="parTrans" cxnId="{844E6832-1BFF-4137-8FD7-F1653CE383D2}">
      <dgm:prSet/>
      <dgm:spPr/>
      <dgm:t>
        <a:bodyPr/>
        <a:lstStyle/>
        <a:p>
          <a:endParaRPr lang="hu-HU"/>
        </a:p>
      </dgm:t>
    </dgm:pt>
    <dgm:pt modelId="{85B1D4E8-5EBB-4BFA-8E4B-8873000A2E6A}" type="sibTrans" cxnId="{844E6832-1BFF-4137-8FD7-F1653CE383D2}">
      <dgm:prSet/>
      <dgm:spPr/>
      <dgm:t>
        <a:bodyPr/>
        <a:lstStyle/>
        <a:p>
          <a:endParaRPr lang="hu-HU"/>
        </a:p>
      </dgm:t>
    </dgm:pt>
    <dgm:pt modelId="{28E28EF0-1AE3-42F9-9C02-3019620B0518}">
      <dgm:prSet/>
      <dgm:spPr/>
      <dgm:t>
        <a:bodyPr/>
        <a:lstStyle/>
        <a:p>
          <a:r>
            <a:rPr lang="hu-HU" dirty="0" smtClean="0"/>
            <a:t>Jagelló</a:t>
          </a:r>
          <a:endParaRPr lang="hu-HU" dirty="0"/>
        </a:p>
      </dgm:t>
    </dgm:pt>
    <dgm:pt modelId="{B2BC9153-2A6F-4DC4-9567-14CF0EE27F96}" type="parTrans" cxnId="{A337DB3A-7EF6-4C96-AE9B-731015FD69EB}">
      <dgm:prSet/>
      <dgm:spPr/>
      <dgm:t>
        <a:bodyPr/>
        <a:lstStyle/>
        <a:p>
          <a:endParaRPr lang="hu-HU"/>
        </a:p>
      </dgm:t>
    </dgm:pt>
    <dgm:pt modelId="{DA0B5015-B0CC-4003-957B-A8614D057AD4}" type="sibTrans" cxnId="{A337DB3A-7EF6-4C96-AE9B-731015FD69EB}">
      <dgm:prSet/>
      <dgm:spPr/>
      <dgm:t>
        <a:bodyPr/>
        <a:lstStyle/>
        <a:p>
          <a:endParaRPr lang="hu-HU"/>
        </a:p>
      </dgm:t>
    </dgm:pt>
    <dgm:pt modelId="{D0688EE5-33EF-4350-ABBB-431F00FCF68F}">
      <dgm:prSet/>
      <dgm:spPr/>
      <dgm:t>
        <a:bodyPr/>
        <a:lstStyle/>
        <a:p>
          <a:r>
            <a:rPr lang="hu-HU" dirty="0" smtClean="0"/>
            <a:t>Habsburg</a:t>
          </a:r>
          <a:endParaRPr lang="hu-HU" dirty="0"/>
        </a:p>
      </dgm:t>
    </dgm:pt>
    <dgm:pt modelId="{98781D75-0EEF-401F-B761-CB298D0381DB}" type="parTrans" cxnId="{8F7FD15E-487C-45E1-9A0D-28393BCD9A7D}">
      <dgm:prSet/>
      <dgm:spPr/>
      <dgm:t>
        <a:bodyPr/>
        <a:lstStyle/>
        <a:p>
          <a:endParaRPr lang="hu-HU"/>
        </a:p>
      </dgm:t>
    </dgm:pt>
    <dgm:pt modelId="{1C1A4612-FF13-4DB7-9EEE-E80FFD001D03}" type="sibTrans" cxnId="{8F7FD15E-487C-45E1-9A0D-28393BCD9A7D}">
      <dgm:prSet/>
      <dgm:spPr/>
      <dgm:t>
        <a:bodyPr/>
        <a:lstStyle/>
        <a:p>
          <a:endParaRPr lang="hu-HU"/>
        </a:p>
      </dgm:t>
    </dgm:pt>
    <dgm:pt modelId="{7464B518-111C-4AE0-BF24-0E385DD14F21}">
      <dgm:prSet/>
      <dgm:spPr/>
      <dgm:t>
        <a:bodyPr/>
        <a:lstStyle/>
        <a:p>
          <a:r>
            <a:rPr lang="hu-HU" dirty="0" smtClean="0"/>
            <a:t>Anjou</a:t>
          </a:r>
          <a:endParaRPr lang="hu-HU" dirty="0"/>
        </a:p>
      </dgm:t>
    </dgm:pt>
    <dgm:pt modelId="{EE3B2A17-0771-4DAB-97F7-BBCD1A2B4612}" type="parTrans" cxnId="{FE9CDE05-68D0-4D4D-A0D1-44A981CB5143}">
      <dgm:prSet/>
      <dgm:spPr/>
      <dgm:t>
        <a:bodyPr/>
        <a:lstStyle/>
        <a:p>
          <a:endParaRPr lang="hu-HU"/>
        </a:p>
      </dgm:t>
    </dgm:pt>
    <dgm:pt modelId="{03C4F2AA-6A23-4F4B-BAC3-DC1F6B9781F8}" type="sibTrans" cxnId="{FE9CDE05-68D0-4D4D-A0D1-44A981CB5143}">
      <dgm:prSet/>
      <dgm:spPr/>
      <dgm:t>
        <a:bodyPr/>
        <a:lstStyle/>
        <a:p>
          <a:endParaRPr lang="hu-HU"/>
        </a:p>
      </dgm:t>
    </dgm:pt>
    <dgm:pt modelId="{7C407B9F-0A1F-4E7F-8A1A-A52F9CE5B3E2}" type="pres">
      <dgm:prSet presAssocID="{308543E7-D76D-4119-A78F-09F68C4998B2}" presName="CompostProcess" presStyleCnt="0">
        <dgm:presLayoutVars>
          <dgm:dir/>
          <dgm:resizeHandles val="exact"/>
        </dgm:presLayoutVars>
      </dgm:prSet>
      <dgm:spPr/>
    </dgm:pt>
    <dgm:pt modelId="{424CB593-4D47-47C5-A494-8D321A5477D2}" type="pres">
      <dgm:prSet presAssocID="{308543E7-D76D-4119-A78F-09F68C4998B2}" presName="arrow" presStyleLbl="bgShp" presStyleIdx="0" presStyleCnt="1"/>
      <dgm:spPr/>
    </dgm:pt>
    <dgm:pt modelId="{333C9AF6-4564-4341-B5B6-C00865768374}" type="pres">
      <dgm:prSet presAssocID="{308543E7-D76D-4119-A78F-09F68C4998B2}" presName="linearProcess" presStyleCnt="0"/>
      <dgm:spPr/>
    </dgm:pt>
    <dgm:pt modelId="{DB604D19-7A9C-45B4-8EE8-2E84FED97E55}" type="pres">
      <dgm:prSet presAssocID="{8F130E13-5ECF-4531-88C1-A604F79E673B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4201A2-F15E-4C38-8538-B69EF2D42B44}" type="pres">
      <dgm:prSet presAssocID="{C4D67EEC-0405-4C54-9581-30A6E26F861C}" presName="sibTrans" presStyleCnt="0"/>
      <dgm:spPr/>
    </dgm:pt>
    <dgm:pt modelId="{4DE9F968-81E0-471D-9DF6-DBD93949E443}" type="pres">
      <dgm:prSet presAssocID="{0EDF1522-3CE0-4567-B7F3-DBD62A81AD1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FB1AE6-EB1E-4A39-AA3C-34FA84EB2DC7}" type="pres">
      <dgm:prSet presAssocID="{091B1ED0-19E0-4A69-B879-70736864D3DF}" presName="sibTrans" presStyleCnt="0"/>
      <dgm:spPr/>
    </dgm:pt>
    <dgm:pt modelId="{7A3F609D-2ACE-4E53-895D-ABCB28BD4CA7}" type="pres">
      <dgm:prSet presAssocID="{00DD92E3-DFA3-4976-B349-9345F7EAA321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68FFE3-DDFF-4931-B5B7-80E8F7302361}" type="pres">
      <dgm:prSet presAssocID="{85B1D4E8-5EBB-4BFA-8E4B-8873000A2E6A}" presName="sibTrans" presStyleCnt="0"/>
      <dgm:spPr/>
    </dgm:pt>
    <dgm:pt modelId="{6BC672F4-8105-4AA6-B752-A28A5FEDC120}" type="pres">
      <dgm:prSet presAssocID="{28E28EF0-1AE3-42F9-9C02-3019620B051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CE0464C-959C-4C4C-A0AA-1AC331B3FB65}" type="pres">
      <dgm:prSet presAssocID="{DA0B5015-B0CC-4003-957B-A8614D057AD4}" presName="sibTrans" presStyleCnt="0"/>
      <dgm:spPr/>
    </dgm:pt>
    <dgm:pt modelId="{1F68C5F1-8A65-4A19-9CE1-279DF1BA032D}" type="pres">
      <dgm:prSet presAssocID="{D0688EE5-33EF-4350-ABBB-431F00FCF68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D4053F-B801-4B51-A2A6-7AE198C23C84}" type="pres">
      <dgm:prSet presAssocID="{1C1A4612-FF13-4DB7-9EEE-E80FFD001D03}" presName="sibTrans" presStyleCnt="0"/>
      <dgm:spPr/>
    </dgm:pt>
    <dgm:pt modelId="{A8411D99-49DE-42D8-81D5-EB27655D38E9}" type="pres">
      <dgm:prSet presAssocID="{7464B518-111C-4AE0-BF24-0E385DD14F21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5764FF0-873D-4033-97B5-E6CCB2A89EBA}" type="presOf" srcId="{00DD92E3-DFA3-4976-B349-9345F7EAA321}" destId="{7A3F609D-2ACE-4E53-895D-ABCB28BD4CA7}" srcOrd="0" destOrd="0" presId="urn:microsoft.com/office/officeart/2005/8/layout/hProcess9"/>
    <dgm:cxn modelId="{8C8D146D-DC1D-4D9D-8066-0AA3A3F8BD4F}" type="presOf" srcId="{7464B518-111C-4AE0-BF24-0E385DD14F21}" destId="{A8411D99-49DE-42D8-81D5-EB27655D38E9}" srcOrd="0" destOrd="0" presId="urn:microsoft.com/office/officeart/2005/8/layout/hProcess9"/>
    <dgm:cxn modelId="{28BEF137-47C1-4C40-BD36-EEDFC4E340C5}" type="presOf" srcId="{8F130E13-5ECF-4531-88C1-A604F79E673B}" destId="{DB604D19-7A9C-45B4-8EE8-2E84FED97E55}" srcOrd="0" destOrd="0" presId="urn:microsoft.com/office/officeart/2005/8/layout/hProcess9"/>
    <dgm:cxn modelId="{8992BFD0-F7FE-4A8F-A413-12F690357417}" type="presOf" srcId="{308543E7-D76D-4119-A78F-09F68C4998B2}" destId="{7C407B9F-0A1F-4E7F-8A1A-A52F9CE5B3E2}" srcOrd="0" destOrd="0" presId="urn:microsoft.com/office/officeart/2005/8/layout/hProcess9"/>
    <dgm:cxn modelId="{844E6832-1BFF-4137-8FD7-F1653CE383D2}" srcId="{308543E7-D76D-4119-A78F-09F68C4998B2}" destId="{00DD92E3-DFA3-4976-B349-9345F7EAA321}" srcOrd="2" destOrd="0" parTransId="{7CC30F97-9894-4C67-94F7-E753E1BAD8B6}" sibTransId="{85B1D4E8-5EBB-4BFA-8E4B-8873000A2E6A}"/>
    <dgm:cxn modelId="{AC33CBB3-4FE8-4D00-864C-C953268AF813}" type="presOf" srcId="{D0688EE5-33EF-4350-ABBB-431F00FCF68F}" destId="{1F68C5F1-8A65-4A19-9CE1-279DF1BA032D}" srcOrd="0" destOrd="0" presId="urn:microsoft.com/office/officeart/2005/8/layout/hProcess9"/>
    <dgm:cxn modelId="{94455380-DFD2-4183-89CC-A405FF5E1D58}" srcId="{308543E7-D76D-4119-A78F-09F68C4998B2}" destId="{8F130E13-5ECF-4531-88C1-A604F79E673B}" srcOrd="0" destOrd="0" parTransId="{46E7AF00-4D3E-4BA4-A6C9-E70DBD833A53}" sibTransId="{C4D67EEC-0405-4C54-9581-30A6E26F861C}"/>
    <dgm:cxn modelId="{BCD283CE-933B-465B-B1A9-68E9865F1AD5}" srcId="{308543E7-D76D-4119-A78F-09F68C4998B2}" destId="{0EDF1522-3CE0-4567-B7F3-DBD62A81AD1E}" srcOrd="1" destOrd="0" parTransId="{D9B900DD-5BD0-4EE4-940C-F812BFAFE901}" sibTransId="{091B1ED0-19E0-4A69-B879-70736864D3DF}"/>
    <dgm:cxn modelId="{A337DB3A-7EF6-4C96-AE9B-731015FD69EB}" srcId="{308543E7-D76D-4119-A78F-09F68C4998B2}" destId="{28E28EF0-1AE3-42F9-9C02-3019620B0518}" srcOrd="3" destOrd="0" parTransId="{B2BC9153-2A6F-4DC4-9567-14CF0EE27F96}" sibTransId="{DA0B5015-B0CC-4003-957B-A8614D057AD4}"/>
    <dgm:cxn modelId="{88608D03-E9A0-4A67-8300-19E232B52BC3}" type="presOf" srcId="{28E28EF0-1AE3-42F9-9C02-3019620B0518}" destId="{6BC672F4-8105-4AA6-B752-A28A5FEDC120}" srcOrd="0" destOrd="0" presId="urn:microsoft.com/office/officeart/2005/8/layout/hProcess9"/>
    <dgm:cxn modelId="{8F7FD15E-487C-45E1-9A0D-28393BCD9A7D}" srcId="{308543E7-D76D-4119-A78F-09F68C4998B2}" destId="{D0688EE5-33EF-4350-ABBB-431F00FCF68F}" srcOrd="4" destOrd="0" parTransId="{98781D75-0EEF-401F-B761-CB298D0381DB}" sibTransId="{1C1A4612-FF13-4DB7-9EEE-E80FFD001D03}"/>
    <dgm:cxn modelId="{65627AC0-9C1C-43B7-80ED-D545DA458C7F}" type="presOf" srcId="{0EDF1522-3CE0-4567-B7F3-DBD62A81AD1E}" destId="{4DE9F968-81E0-471D-9DF6-DBD93949E443}" srcOrd="0" destOrd="0" presId="urn:microsoft.com/office/officeart/2005/8/layout/hProcess9"/>
    <dgm:cxn modelId="{FE9CDE05-68D0-4D4D-A0D1-44A981CB5143}" srcId="{308543E7-D76D-4119-A78F-09F68C4998B2}" destId="{7464B518-111C-4AE0-BF24-0E385DD14F21}" srcOrd="5" destOrd="0" parTransId="{EE3B2A17-0771-4DAB-97F7-BBCD1A2B4612}" sibTransId="{03C4F2AA-6A23-4F4B-BAC3-DC1F6B9781F8}"/>
    <dgm:cxn modelId="{B2EC7297-92F8-4F8B-9E6A-007005963745}" type="presParOf" srcId="{7C407B9F-0A1F-4E7F-8A1A-A52F9CE5B3E2}" destId="{424CB593-4D47-47C5-A494-8D321A5477D2}" srcOrd="0" destOrd="0" presId="urn:microsoft.com/office/officeart/2005/8/layout/hProcess9"/>
    <dgm:cxn modelId="{EBFB3F2F-0B43-4505-BD73-5188C14B3B23}" type="presParOf" srcId="{7C407B9F-0A1F-4E7F-8A1A-A52F9CE5B3E2}" destId="{333C9AF6-4564-4341-B5B6-C00865768374}" srcOrd="1" destOrd="0" presId="urn:microsoft.com/office/officeart/2005/8/layout/hProcess9"/>
    <dgm:cxn modelId="{E07FB1A5-F454-492D-918E-FC534F93D5BB}" type="presParOf" srcId="{333C9AF6-4564-4341-B5B6-C00865768374}" destId="{DB604D19-7A9C-45B4-8EE8-2E84FED97E55}" srcOrd="0" destOrd="0" presId="urn:microsoft.com/office/officeart/2005/8/layout/hProcess9"/>
    <dgm:cxn modelId="{7CE2D313-1E39-4015-9BB1-590998632A14}" type="presParOf" srcId="{333C9AF6-4564-4341-B5B6-C00865768374}" destId="{C74201A2-F15E-4C38-8538-B69EF2D42B44}" srcOrd="1" destOrd="0" presId="urn:microsoft.com/office/officeart/2005/8/layout/hProcess9"/>
    <dgm:cxn modelId="{D061DCE1-063D-497D-A396-B04260B879AB}" type="presParOf" srcId="{333C9AF6-4564-4341-B5B6-C00865768374}" destId="{4DE9F968-81E0-471D-9DF6-DBD93949E443}" srcOrd="2" destOrd="0" presId="urn:microsoft.com/office/officeart/2005/8/layout/hProcess9"/>
    <dgm:cxn modelId="{E37F252C-29E0-488D-B340-3206C1543A5E}" type="presParOf" srcId="{333C9AF6-4564-4341-B5B6-C00865768374}" destId="{6EFB1AE6-EB1E-4A39-AA3C-34FA84EB2DC7}" srcOrd="3" destOrd="0" presId="urn:microsoft.com/office/officeart/2005/8/layout/hProcess9"/>
    <dgm:cxn modelId="{C37CC535-D954-4F86-93D9-E3FA9518A99B}" type="presParOf" srcId="{333C9AF6-4564-4341-B5B6-C00865768374}" destId="{7A3F609D-2ACE-4E53-895D-ABCB28BD4CA7}" srcOrd="4" destOrd="0" presId="urn:microsoft.com/office/officeart/2005/8/layout/hProcess9"/>
    <dgm:cxn modelId="{7C0E7197-D0DD-4034-9F79-0EAE6BACF58F}" type="presParOf" srcId="{333C9AF6-4564-4341-B5B6-C00865768374}" destId="{7C68FFE3-DDFF-4931-B5B7-80E8F7302361}" srcOrd="5" destOrd="0" presId="urn:microsoft.com/office/officeart/2005/8/layout/hProcess9"/>
    <dgm:cxn modelId="{10CD1D57-D363-45B9-8F17-663979EF5F9B}" type="presParOf" srcId="{333C9AF6-4564-4341-B5B6-C00865768374}" destId="{6BC672F4-8105-4AA6-B752-A28A5FEDC120}" srcOrd="6" destOrd="0" presId="urn:microsoft.com/office/officeart/2005/8/layout/hProcess9"/>
    <dgm:cxn modelId="{F7E403E5-E63E-4763-AACC-21BE926126ED}" type="presParOf" srcId="{333C9AF6-4564-4341-B5B6-C00865768374}" destId="{9CE0464C-959C-4C4C-A0AA-1AC331B3FB65}" srcOrd="7" destOrd="0" presId="urn:microsoft.com/office/officeart/2005/8/layout/hProcess9"/>
    <dgm:cxn modelId="{C3676CA2-2ACE-4F9C-B5B6-9D180DFC0A64}" type="presParOf" srcId="{333C9AF6-4564-4341-B5B6-C00865768374}" destId="{1F68C5F1-8A65-4A19-9CE1-279DF1BA032D}" srcOrd="8" destOrd="0" presId="urn:microsoft.com/office/officeart/2005/8/layout/hProcess9"/>
    <dgm:cxn modelId="{FEFC7389-8153-4D33-984E-40AE3BAD22F9}" type="presParOf" srcId="{333C9AF6-4564-4341-B5B6-C00865768374}" destId="{0FD4053F-B801-4B51-A2A6-7AE198C23C84}" srcOrd="9" destOrd="0" presId="urn:microsoft.com/office/officeart/2005/8/layout/hProcess9"/>
    <dgm:cxn modelId="{1622C8A2-7D25-4E1D-BFA8-257CAFEE08CD}" type="presParOf" srcId="{333C9AF6-4564-4341-B5B6-C00865768374}" destId="{A8411D99-49DE-42D8-81D5-EB27655D38E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543E7-D76D-4119-A78F-09F68C499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F130E13-5ECF-4531-88C1-A604F79E673B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Anjou</a:t>
          </a:r>
          <a:endParaRPr lang="hu-HU" dirty="0">
            <a:solidFill>
              <a:srgbClr val="FF0000"/>
            </a:solidFill>
          </a:endParaRPr>
        </a:p>
      </dgm:t>
    </dgm:pt>
    <dgm:pt modelId="{46E7AF00-4D3E-4BA4-A6C9-E70DBD833A53}" type="parTrans" cxnId="{94455380-DFD2-4183-89CC-A405FF5E1D58}">
      <dgm:prSet/>
      <dgm:spPr/>
      <dgm:t>
        <a:bodyPr/>
        <a:lstStyle/>
        <a:p>
          <a:endParaRPr lang="hu-HU"/>
        </a:p>
      </dgm:t>
    </dgm:pt>
    <dgm:pt modelId="{C4D67EEC-0405-4C54-9581-30A6E26F861C}" type="sibTrans" cxnId="{94455380-DFD2-4183-89CC-A405FF5E1D58}">
      <dgm:prSet/>
      <dgm:spPr/>
      <dgm:t>
        <a:bodyPr/>
        <a:lstStyle/>
        <a:p>
          <a:endParaRPr lang="hu-HU"/>
        </a:p>
      </dgm:t>
    </dgm:pt>
    <dgm:pt modelId="{0EDF1522-3CE0-4567-B7F3-DBD62A81AD1E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Luxemburgi</a:t>
          </a:r>
          <a:endParaRPr lang="hu-HU" dirty="0">
            <a:solidFill>
              <a:srgbClr val="FF0000"/>
            </a:solidFill>
          </a:endParaRPr>
        </a:p>
      </dgm:t>
    </dgm:pt>
    <dgm:pt modelId="{D9B900DD-5BD0-4EE4-940C-F812BFAFE901}" type="parTrans" cxnId="{BCD283CE-933B-465B-B1A9-68E9865F1AD5}">
      <dgm:prSet/>
      <dgm:spPr/>
      <dgm:t>
        <a:bodyPr/>
        <a:lstStyle/>
        <a:p>
          <a:endParaRPr lang="hu-HU"/>
        </a:p>
      </dgm:t>
    </dgm:pt>
    <dgm:pt modelId="{091B1ED0-19E0-4A69-B879-70736864D3DF}" type="sibTrans" cxnId="{BCD283CE-933B-465B-B1A9-68E9865F1AD5}">
      <dgm:prSet/>
      <dgm:spPr/>
      <dgm:t>
        <a:bodyPr/>
        <a:lstStyle/>
        <a:p>
          <a:endParaRPr lang="hu-HU"/>
        </a:p>
      </dgm:t>
    </dgm:pt>
    <dgm:pt modelId="{00DD92E3-DFA3-4976-B349-9345F7EAA321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Jagelló</a:t>
          </a:r>
          <a:endParaRPr lang="hu-HU" dirty="0">
            <a:solidFill>
              <a:srgbClr val="FF0000"/>
            </a:solidFill>
          </a:endParaRPr>
        </a:p>
      </dgm:t>
    </dgm:pt>
    <dgm:pt modelId="{7CC30F97-9894-4C67-94F7-E753E1BAD8B6}" type="parTrans" cxnId="{844E6832-1BFF-4137-8FD7-F1653CE383D2}">
      <dgm:prSet/>
      <dgm:spPr/>
      <dgm:t>
        <a:bodyPr/>
        <a:lstStyle/>
        <a:p>
          <a:endParaRPr lang="hu-HU"/>
        </a:p>
      </dgm:t>
    </dgm:pt>
    <dgm:pt modelId="{85B1D4E8-5EBB-4BFA-8E4B-8873000A2E6A}" type="sibTrans" cxnId="{844E6832-1BFF-4137-8FD7-F1653CE383D2}">
      <dgm:prSet/>
      <dgm:spPr/>
      <dgm:t>
        <a:bodyPr/>
        <a:lstStyle/>
        <a:p>
          <a:endParaRPr lang="hu-HU"/>
        </a:p>
      </dgm:t>
    </dgm:pt>
    <dgm:pt modelId="{28E28EF0-1AE3-42F9-9C02-3019620B0518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Habsburg</a:t>
          </a:r>
          <a:endParaRPr lang="hu-HU" dirty="0">
            <a:solidFill>
              <a:srgbClr val="FF0000"/>
            </a:solidFill>
          </a:endParaRPr>
        </a:p>
      </dgm:t>
    </dgm:pt>
    <dgm:pt modelId="{B2BC9153-2A6F-4DC4-9567-14CF0EE27F96}" type="parTrans" cxnId="{A337DB3A-7EF6-4C96-AE9B-731015FD69EB}">
      <dgm:prSet/>
      <dgm:spPr/>
      <dgm:t>
        <a:bodyPr/>
        <a:lstStyle/>
        <a:p>
          <a:endParaRPr lang="hu-HU"/>
        </a:p>
      </dgm:t>
    </dgm:pt>
    <dgm:pt modelId="{DA0B5015-B0CC-4003-957B-A8614D057AD4}" type="sibTrans" cxnId="{A337DB3A-7EF6-4C96-AE9B-731015FD69EB}">
      <dgm:prSet/>
      <dgm:spPr/>
      <dgm:t>
        <a:bodyPr/>
        <a:lstStyle/>
        <a:p>
          <a:endParaRPr lang="hu-HU"/>
        </a:p>
      </dgm:t>
    </dgm:pt>
    <dgm:pt modelId="{D0688EE5-33EF-4350-ABBB-431F00FCF68F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Hunyadi</a:t>
          </a:r>
          <a:endParaRPr lang="hu-HU" dirty="0">
            <a:solidFill>
              <a:srgbClr val="FF0000"/>
            </a:solidFill>
          </a:endParaRPr>
        </a:p>
      </dgm:t>
    </dgm:pt>
    <dgm:pt modelId="{98781D75-0EEF-401F-B761-CB298D0381DB}" type="parTrans" cxnId="{8F7FD15E-487C-45E1-9A0D-28393BCD9A7D}">
      <dgm:prSet/>
      <dgm:spPr/>
      <dgm:t>
        <a:bodyPr/>
        <a:lstStyle/>
        <a:p>
          <a:endParaRPr lang="hu-HU"/>
        </a:p>
      </dgm:t>
    </dgm:pt>
    <dgm:pt modelId="{1C1A4612-FF13-4DB7-9EEE-E80FFD001D03}" type="sibTrans" cxnId="{8F7FD15E-487C-45E1-9A0D-28393BCD9A7D}">
      <dgm:prSet/>
      <dgm:spPr/>
      <dgm:t>
        <a:bodyPr/>
        <a:lstStyle/>
        <a:p>
          <a:endParaRPr lang="hu-HU"/>
        </a:p>
      </dgm:t>
    </dgm:pt>
    <dgm:pt modelId="{7464B518-111C-4AE0-BF24-0E385DD14F21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Jagelló</a:t>
          </a:r>
          <a:endParaRPr lang="hu-HU" dirty="0">
            <a:solidFill>
              <a:srgbClr val="FF0000"/>
            </a:solidFill>
          </a:endParaRPr>
        </a:p>
      </dgm:t>
    </dgm:pt>
    <dgm:pt modelId="{EE3B2A17-0771-4DAB-97F7-BBCD1A2B4612}" type="parTrans" cxnId="{FE9CDE05-68D0-4D4D-A0D1-44A981CB5143}">
      <dgm:prSet/>
      <dgm:spPr/>
      <dgm:t>
        <a:bodyPr/>
        <a:lstStyle/>
        <a:p>
          <a:endParaRPr lang="hu-HU"/>
        </a:p>
      </dgm:t>
    </dgm:pt>
    <dgm:pt modelId="{03C4F2AA-6A23-4F4B-BAC3-DC1F6B9781F8}" type="sibTrans" cxnId="{FE9CDE05-68D0-4D4D-A0D1-44A981CB5143}">
      <dgm:prSet/>
      <dgm:spPr/>
      <dgm:t>
        <a:bodyPr/>
        <a:lstStyle/>
        <a:p>
          <a:endParaRPr lang="hu-HU"/>
        </a:p>
      </dgm:t>
    </dgm:pt>
    <dgm:pt modelId="{7C407B9F-0A1F-4E7F-8A1A-A52F9CE5B3E2}" type="pres">
      <dgm:prSet presAssocID="{308543E7-D76D-4119-A78F-09F68C4998B2}" presName="CompostProcess" presStyleCnt="0">
        <dgm:presLayoutVars>
          <dgm:dir/>
          <dgm:resizeHandles val="exact"/>
        </dgm:presLayoutVars>
      </dgm:prSet>
      <dgm:spPr/>
    </dgm:pt>
    <dgm:pt modelId="{424CB593-4D47-47C5-A494-8D321A5477D2}" type="pres">
      <dgm:prSet presAssocID="{308543E7-D76D-4119-A78F-09F68C4998B2}" presName="arrow" presStyleLbl="bgShp" presStyleIdx="0" presStyleCnt="1"/>
      <dgm:spPr/>
    </dgm:pt>
    <dgm:pt modelId="{333C9AF6-4564-4341-B5B6-C00865768374}" type="pres">
      <dgm:prSet presAssocID="{308543E7-D76D-4119-A78F-09F68C4998B2}" presName="linearProcess" presStyleCnt="0"/>
      <dgm:spPr/>
    </dgm:pt>
    <dgm:pt modelId="{DB604D19-7A9C-45B4-8EE8-2E84FED97E55}" type="pres">
      <dgm:prSet presAssocID="{8F130E13-5ECF-4531-88C1-A604F79E673B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4201A2-F15E-4C38-8538-B69EF2D42B44}" type="pres">
      <dgm:prSet presAssocID="{C4D67EEC-0405-4C54-9581-30A6E26F861C}" presName="sibTrans" presStyleCnt="0"/>
      <dgm:spPr/>
    </dgm:pt>
    <dgm:pt modelId="{4DE9F968-81E0-471D-9DF6-DBD93949E443}" type="pres">
      <dgm:prSet presAssocID="{0EDF1522-3CE0-4567-B7F3-DBD62A81AD1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FB1AE6-EB1E-4A39-AA3C-34FA84EB2DC7}" type="pres">
      <dgm:prSet presAssocID="{091B1ED0-19E0-4A69-B879-70736864D3DF}" presName="sibTrans" presStyleCnt="0"/>
      <dgm:spPr/>
    </dgm:pt>
    <dgm:pt modelId="{7A3F609D-2ACE-4E53-895D-ABCB28BD4CA7}" type="pres">
      <dgm:prSet presAssocID="{00DD92E3-DFA3-4976-B349-9345F7EAA321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68FFE3-DDFF-4931-B5B7-80E8F7302361}" type="pres">
      <dgm:prSet presAssocID="{85B1D4E8-5EBB-4BFA-8E4B-8873000A2E6A}" presName="sibTrans" presStyleCnt="0"/>
      <dgm:spPr/>
    </dgm:pt>
    <dgm:pt modelId="{6BC672F4-8105-4AA6-B752-A28A5FEDC120}" type="pres">
      <dgm:prSet presAssocID="{28E28EF0-1AE3-42F9-9C02-3019620B051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CE0464C-959C-4C4C-A0AA-1AC331B3FB65}" type="pres">
      <dgm:prSet presAssocID="{DA0B5015-B0CC-4003-957B-A8614D057AD4}" presName="sibTrans" presStyleCnt="0"/>
      <dgm:spPr/>
    </dgm:pt>
    <dgm:pt modelId="{1F68C5F1-8A65-4A19-9CE1-279DF1BA032D}" type="pres">
      <dgm:prSet presAssocID="{D0688EE5-33EF-4350-ABBB-431F00FCF68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D4053F-B801-4B51-A2A6-7AE198C23C84}" type="pres">
      <dgm:prSet presAssocID="{1C1A4612-FF13-4DB7-9EEE-E80FFD001D03}" presName="sibTrans" presStyleCnt="0"/>
      <dgm:spPr/>
    </dgm:pt>
    <dgm:pt modelId="{A8411D99-49DE-42D8-81D5-EB27655D38E9}" type="pres">
      <dgm:prSet presAssocID="{7464B518-111C-4AE0-BF24-0E385DD14F21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E7723ED-2903-46CD-A569-011DF2D6453C}" type="presOf" srcId="{0EDF1522-3CE0-4567-B7F3-DBD62A81AD1E}" destId="{4DE9F968-81E0-471D-9DF6-DBD93949E443}" srcOrd="0" destOrd="0" presId="urn:microsoft.com/office/officeart/2005/8/layout/hProcess9"/>
    <dgm:cxn modelId="{844E6832-1BFF-4137-8FD7-F1653CE383D2}" srcId="{308543E7-D76D-4119-A78F-09F68C4998B2}" destId="{00DD92E3-DFA3-4976-B349-9345F7EAA321}" srcOrd="2" destOrd="0" parTransId="{7CC30F97-9894-4C67-94F7-E753E1BAD8B6}" sibTransId="{85B1D4E8-5EBB-4BFA-8E4B-8873000A2E6A}"/>
    <dgm:cxn modelId="{94455380-DFD2-4183-89CC-A405FF5E1D58}" srcId="{308543E7-D76D-4119-A78F-09F68C4998B2}" destId="{8F130E13-5ECF-4531-88C1-A604F79E673B}" srcOrd="0" destOrd="0" parTransId="{46E7AF00-4D3E-4BA4-A6C9-E70DBD833A53}" sibTransId="{C4D67EEC-0405-4C54-9581-30A6E26F861C}"/>
    <dgm:cxn modelId="{C16C68DD-CE2E-4C8F-BF11-8DB77308B635}" type="presOf" srcId="{00DD92E3-DFA3-4976-B349-9345F7EAA321}" destId="{7A3F609D-2ACE-4E53-895D-ABCB28BD4CA7}" srcOrd="0" destOrd="0" presId="urn:microsoft.com/office/officeart/2005/8/layout/hProcess9"/>
    <dgm:cxn modelId="{76EF7F3F-45FC-4DF4-84A4-28DC33314BB3}" type="presOf" srcId="{7464B518-111C-4AE0-BF24-0E385DD14F21}" destId="{A8411D99-49DE-42D8-81D5-EB27655D38E9}" srcOrd="0" destOrd="0" presId="urn:microsoft.com/office/officeart/2005/8/layout/hProcess9"/>
    <dgm:cxn modelId="{BCD283CE-933B-465B-B1A9-68E9865F1AD5}" srcId="{308543E7-D76D-4119-A78F-09F68C4998B2}" destId="{0EDF1522-3CE0-4567-B7F3-DBD62A81AD1E}" srcOrd="1" destOrd="0" parTransId="{D9B900DD-5BD0-4EE4-940C-F812BFAFE901}" sibTransId="{091B1ED0-19E0-4A69-B879-70736864D3DF}"/>
    <dgm:cxn modelId="{A337DB3A-7EF6-4C96-AE9B-731015FD69EB}" srcId="{308543E7-D76D-4119-A78F-09F68C4998B2}" destId="{28E28EF0-1AE3-42F9-9C02-3019620B0518}" srcOrd="3" destOrd="0" parTransId="{B2BC9153-2A6F-4DC4-9567-14CF0EE27F96}" sibTransId="{DA0B5015-B0CC-4003-957B-A8614D057AD4}"/>
    <dgm:cxn modelId="{E643C1B6-C5CD-439F-80F3-0C398081DE41}" type="presOf" srcId="{28E28EF0-1AE3-42F9-9C02-3019620B0518}" destId="{6BC672F4-8105-4AA6-B752-A28A5FEDC120}" srcOrd="0" destOrd="0" presId="urn:microsoft.com/office/officeart/2005/8/layout/hProcess9"/>
    <dgm:cxn modelId="{51B63539-4D55-45EC-8AA4-600CCBA1C4A8}" type="presOf" srcId="{308543E7-D76D-4119-A78F-09F68C4998B2}" destId="{7C407B9F-0A1F-4E7F-8A1A-A52F9CE5B3E2}" srcOrd="0" destOrd="0" presId="urn:microsoft.com/office/officeart/2005/8/layout/hProcess9"/>
    <dgm:cxn modelId="{8F7FD15E-487C-45E1-9A0D-28393BCD9A7D}" srcId="{308543E7-D76D-4119-A78F-09F68C4998B2}" destId="{D0688EE5-33EF-4350-ABBB-431F00FCF68F}" srcOrd="4" destOrd="0" parTransId="{98781D75-0EEF-401F-B761-CB298D0381DB}" sibTransId="{1C1A4612-FF13-4DB7-9EEE-E80FFD001D03}"/>
    <dgm:cxn modelId="{EE6B380E-8513-49CA-AB66-F59ADAF5A194}" type="presOf" srcId="{8F130E13-5ECF-4531-88C1-A604F79E673B}" destId="{DB604D19-7A9C-45B4-8EE8-2E84FED97E55}" srcOrd="0" destOrd="0" presId="urn:microsoft.com/office/officeart/2005/8/layout/hProcess9"/>
    <dgm:cxn modelId="{FE9CDE05-68D0-4D4D-A0D1-44A981CB5143}" srcId="{308543E7-D76D-4119-A78F-09F68C4998B2}" destId="{7464B518-111C-4AE0-BF24-0E385DD14F21}" srcOrd="5" destOrd="0" parTransId="{EE3B2A17-0771-4DAB-97F7-BBCD1A2B4612}" sibTransId="{03C4F2AA-6A23-4F4B-BAC3-DC1F6B9781F8}"/>
    <dgm:cxn modelId="{8A5749A6-99FB-4995-9323-3ECA46BFA3E0}" type="presOf" srcId="{D0688EE5-33EF-4350-ABBB-431F00FCF68F}" destId="{1F68C5F1-8A65-4A19-9CE1-279DF1BA032D}" srcOrd="0" destOrd="0" presId="urn:microsoft.com/office/officeart/2005/8/layout/hProcess9"/>
    <dgm:cxn modelId="{F7F936C6-48CE-4E9F-8F4F-758B3972B342}" type="presParOf" srcId="{7C407B9F-0A1F-4E7F-8A1A-A52F9CE5B3E2}" destId="{424CB593-4D47-47C5-A494-8D321A5477D2}" srcOrd="0" destOrd="0" presId="urn:microsoft.com/office/officeart/2005/8/layout/hProcess9"/>
    <dgm:cxn modelId="{605EED62-5F31-4442-B3DC-B11BD87CEA86}" type="presParOf" srcId="{7C407B9F-0A1F-4E7F-8A1A-A52F9CE5B3E2}" destId="{333C9AF6-4564-4341-B5B6-C00865768374}" srcOrd="1" destOrd="0" presId="urn:microsoft.com/office/officeart/2005/8/layout/hProcess9"/>
    <dgm:cxn modelId="{6DC12C88-A0B9-4048-8075-7410E93E297C}" type="presParOf" srcId="{333C9AF6-4564-4341-B5B6-C00865768374}" destId="{DB604D19-7A9C-45B4-8EE8-2E84FED97E55}" srcOrd="0" destOrd="0" presId="urn:microsoft.com/office/officeart/2005/8/layout/hProcess9"/>
    <dgm:cxn modelId="{E5F5278F-13C8-4FE5-BFA2-B7B286F7015E}" type="presParOf" srcId="{333C9AF6-4564-4341-B5B6-C00865768374}" destId="{C74201A2-F15E-4C38-8538-B69EF2D42B44}" srcOrd="1" destOrd="0" presId="urn:microsoft.com/office/officeart/2005/8/layout/hProcess9"/>
    <dgm:cxn modelId="{6EF0E50B-C2AE-4C87-A096-F994DA2C0D22}" type="presParOf" srcId="{333C9AF6-4564-4341-B5B6-C00865768374}" destId="{4DE9F968-81E0-471D-9DF6-DBD93949E443}" srcOrd="2" destOrd="0" presId="urn:microsoft.com/office/officeart/2005/8/layout/hProcess9"/>
    <dgm:cxn modelId="{9630ABC2-CDB4-4288-B60C-D97DDFBB5260}" type="presParOf" srcId="{333C9AF6-4564-4341-B5B6-C00865768374}" destId="{6EFB1AE6-EB1E-4A39-AA3C-34FA84EB2DC7}" srcOrd="3" destOrd="0" presId="urn:microsoft.com/office/officeart/2005/8/layout/hProcess9"/>
    <dgm:cxn modelId="{78F1D7E9-C3A2-4074-8DE7-610BBC9C1A1C}" type="presParOf" srcId="{333C9AF6-4564-4341-B5B6-C00865768374}" destId="{7A3F609D-2ACE-4E53-895D-ABCB28BD4CA7}" srcOrd="4" destOrd="0" presId="urn:microsoft.com/office/officeart/2005/8/layout/hProcess9"/>
    <dgm:cxn modelId="{16EAE092-D099-44AC-8301-590C422534F7}" type="presParOf" srcId="{333C9AF6-4564-4341-B5B6-C00865768374}" destId="{7C68FFE3-DDFF-4931-B5B7-80E8F7302361}" srcOrd="5" destOrd="0" presId="urn:microsoft.com/office/officeart/2005/8/layout/hProcess9"/>
    <dgm:cxn modelId="{688D720D-B6A4-4D5D-8764-2F908A30A390}" type="presParOf" srcId="{333C9AF6-4564-4341-B5B6-C00865768374}" destId="{6BC672F4-8105-4AA6-B752-A28A5FEDC120}" srcOrd="6" destOrd="0" presId="urn:microsoft.com/office/officeart/2005/8/layout/hProcess9"/>
    <dgm:cxn modelId="{165738C4-9E91-4A05-A6A6-A79F3B20FA47}" type="presParOf" srcId="{333C9AF6-4564-4341-B5B6-C00865768374}" destId="{9CE0464C-959C-4C4C-A0AA-1AC331B3FB65}" srcOrd="7" destOrd="0" presId="urn:microsoft.com/office/officeart/2005/8/layout/hProcess9"/>
    <dgm:cxn modelId="{09E9EAD9-6415-4AF4-80CF-30AF2491A5AB}" type="presParOf" srcId="{333C9AF6-4564-4341-B5B6-C00865768374}" destId="{1F68C5F1-8A65-4A19-9CE1-279DF1BA032D}" srcOrd="8" destOrd="0" presId="urn:microsoft.com/office/officeart/2005/8/layout/hProcess9"/>
    <dgm:cxn modelId="{2F019CE8-BB83-4C9C-8B37-38FB24A9356F}" type="presParOf" srcId="{333C9AF6-4564-4341-B5B6-C00865768374}" destId="{0FD4053F-B801-4B51-A2A6-7AE198C23C84}" srcOrd="9" destOrd="0" presId="urn:microsoft.com/office/officeart/2005/8/layout/hProcess9"/>
    <dgm:cxn modelId="{58A98614-1851-48AD-B215-CAB02D1E473C}" type="presParOf" srcId="{333C9AF6-4564-4341-B5B6-C00865768374}" destId="{A8411D99-49DE-42D8-81D5-EB27655D38E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CB593-4D47-47C5-A494-8D321A5477D2}">
      <dsp:nvSpPr>
        <dsp:cNvPr id="0" name=""/>
        <dsp:cNvSpPr/>
      </dsp:nvSpPr>
      <dsp:spPr>
        <a:xfrm>
          <a:off x="642941" y="0"/>
          <a:ext cx="7286676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04D19-7A9C-45B4-8EE8-2E84FED97E55}">
      <dsp:nvSpPr>
        <dsp:cNvPr id="0" name=""/>
        <dsp:cNvSpPr/>
      </dsp:nvSpPr>
      <dsp:spPr>
        <a:xfrm>
          <a:off x="6644" y="1219199"/>
          <a:ext cx="133480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Luxemburgi</a:t>
          </a:r>
          <a:endParaRPr lang="hu-HU" sz="1500" kern="1200" dirty="0"/>
        </a:p>
      </dsp:txBody>
      <dsp:txXfrm>
        <a:off x="71804" y="1284359"/>
        <a:ext cx="1204485" cy="1495280"/>
      </dsp:txXfrm>
    </dsp:sp>
    <dsp:sp modelId="{4DE9F968-81E0-471D-9DF6-DBD93949E443}">
      <dsp:nvSpPr>
        <dsp:cNvPr id="0" name=""/>
        <dsp:cNvSpPr/>
      </dsp:nvSpPr>
      <dsp:spPr>
        <a:xfrm>
          <a:off x="1451537" y="1219199"/>
          <a:ext cx="133480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Hunyadi</a:t>
          </a:r>
          <a:endParaRPr lang="hu-HU" sz="1500" kern="1200" dirty="0"/>
        </a:p>
      </dsp:txBody>
      <dsp:txXfrm>
        <a:off x="1516697" y="1284359"/>
        <a:ext cx="1204485" cy="1495280"/>
      </dsp:txXfrm>
    </dsp:sp>
    <dsp:sp modelId="{7A3F609D-2ACE-4E53-895D-ABCB28BD4CA7}">
      <dsp:nvSpPr>
        <dsp:cNvPr id="0" name=""/>
        <dsp:cNvSpPr/>
      </dsp:nvSpPr>
      <dsp:spPr>
        <a:xfrm>
          <a:off x="2896430" y="1219199"/>
          <a:ext cx="133480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Jagelló</a:t>
          </a:r>
          <a:endParaRPr lang="hu-HU" sz="1500" kern="1200" dirty="0"/>
        </a:p>
      </dsp:txBody>
      <dsp:txXfrm>
        <a:off x="2961590" y="1284359"/>
        <a:ext cx="1204485" cy="1495280"/>
      </dsp:txXfrm>
    </dsp:sp>
    <dsp:sp modelId="{6BC672F4-8105-4AA6-B752-A28A5FEDC120}">
      <dsp:nvSpPr>
        <dsp:cNvPr id="0" name=""/>
        <dsp:cNvSpPr/>
      </dsp:nvSpPr>
      <dsp:spPr>
        <a:xfrm>
          <a:off x="4341323" y="1219199"/>
          <a:ext cx="133480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Jagelló</a:t>
          </a:r>
          <a:endParaRPr lang="hu-HU" sz="1500" kern="1200" dirty="0"/>
        </a:p>
      </dsp:txBody>
      <dsp:txXfrm>
        <a:off x="4406483" y="1284359"/>
        <a:ext cx="1204485" cy="1495280"/>
      </dsp:txXfrm>
    </dsp:sp>
    <dsp:sp modelId="{1F68C5F1-8A65-4A19-9CE1-279DF1BA032D}">
      <dsp:nvSpPr>
        <dsp:cNvPr id="0" name=""/>
        <dsp:cNvSpPr/>
      </dsp:nvSpPr>
      <dsp:spPr>
        <a:xfrm>
          <a:off x="5786216" y="1219199"/>
          <a:ext cx="133480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Habsburg</a:t>
          </a:r>
          <a:endParaRPr lang="hu-HU" sz="1500" kern="1200" dirty="0"/>
        </a:p>
      </dsp:txBody>
      <dsp:txXfrm>
        <a:off x="5851376" y="1284359"/>
        <a:ext cx="1204485" cy="1495280"/>
      </dsp:txXfrm>
    </dsp:sp>
    <dsp:sp modelId="{A8411D99-49DE-42D8-81D5-EB27655D38E9}">
      <dsp:nvSpPr>
        <dsp:cNvPr id="0" name=""/>
        <dsp:cNvSpPr/>
      </dsp:nvSpPr>
      <dsp:spPr>
        <a:xfrm>
          <a:off x="7231109" y="1219199"/>
          <a:ext cx="133480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Anjou</a:t>
          </a:r>
          <a:endParaRPr lang="hu-HU" sz="1500" kern="1200" dirty="0"/>
        </a:p>
      </dsp:txBody>
      <dsp:txXfrm>
        <a:off x="7296269" y="1284359"/>
        <a:ext cx="1204485" cy="1495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5AD085E-5155-43FC-80CB-56592BA18C95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AD085E-5155-43FC-80CB-56592BA18C95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5AD085E-5155-43FC-80CB-56592BA18C95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5AD085E-5155-43FC-80CB-56592BA18C95}" type="datetimeFigureOut">
              <a:rPr lang="hu-HU" smtClean="0"/>
              <a:pPr/>
              <a:t>2013.04.04.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6. évfolyam – 3. téma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virágzó középkor Magyarországon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9. Rendszerezze az eseményeket!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429520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6096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10. Mikor történt?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572396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42910" y="1428736"/>
            <a:ext cx="42148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Nándorfehérvári csata: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Mohácsi csata: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Várnai csata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Visegrádi királytalálkozó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Dózsa féle parasztháború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Nagy Lajos törvényei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Árpád ház kihalása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Hosszú hadjárat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Rozgonyi csata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Pécsi egyetem alapítása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11. Melyik szellemi irányzat? Párosítsa!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6138"/>
          <a:stretch>
            <a:fillRect/>
          </a:stretch>
        </p:blipFill>
        <p:spPr bwMode="auto">
          <a:xfrm>
            <a:off x="142844" y="1571612"/>
            <a:ext cx="13954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357298"/>
            <a:ext cx="147370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357298"/>
            <a:ext cx="150072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65" y="1428736"/>
            <a:ext cx="1285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1357298"/>
            <a:ext cx="150072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3929066"/>
            <a:ext cx="1643074" cy="2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2396" y="4000504"/>
            <a:ext cx="1399337" cy="199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zövegdoboz 11"/>
          <p:cNvSpPr txBox="1"/>
          <p:nvPr/>
        </p:nvSpPr>
        <p:spPr>
          <a:xfrm>
            <a:off x="4572000" y="3786190"/>
            <a:ext cx="207170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hu-HU" sz="2000" dirty="0" smtClean="0"/>
              <a:t> 1308-1342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hu-HU" sz="2000" dirty="0" smtClean="0"/>
              <a:t> 1342-1382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hu-HU" sz="2000" dirty="0" smtClean="0"/>
              <a:t> 1387-1437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hu-HU" sz="2000" dirty="0" smtClean="0"/>
              <a:t> 1440-1444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hu-HU" sz="2000" dirty="0" smtClean="0"/>
              <a:t> 1440-1456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hu-HU" sz="2000" dirty="0" smtClean="0"/>
              <a:t> 1458-1490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hu-HU" sz="2000" dirty="0" smtClean="0"/>
              <a:t> 1516-1526</a:t>
            </a:r>
            <a:endParaRPr lang="hu-HU" sz="2000" dirty="0"/>
          </a:p>
        </p:txBody>
      </p:sp>
      <p:sp>
        <p:nvSpPr>
          <p:cNvPr id="13" name="Téglalap 12"/>
          <p:cNvSpPr/>
          <p:nvPr/>
        </p:nvSpPr>
        <p:spPr>
          <a:xfrm>
            <a:off x="1214414" y="1571612"/>
            <a:ext cx="3609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786050" y="1428736"/>
            <a:ext cx="409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4714876" y="1357298"/>
            <a:ext cx="409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8572528" y="4000504"/>
            <a:ext cx="4171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8572528" y="1357298"/>
            <a:ext cx="3994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6715140" y="1357298"/>
            <a:ext cx="4171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357290" y="4000504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928794" y="3786190"/>
            <a:ext cx="24288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romanUcPeriod"/>
            </a:pPr>
            <a:r>
              <a:rPr lang="hu-HU" sz="2000" dirty="0" smtClean="0"/>
              <a:t>I. Ulászló</a:t>
            </a:r>
          </a:p>
          <a:p>
            <a:pPr marL="514350" indent="-514350">
              <a:spcBef>
                <a:spcPts val="600"/>
              </a:spcBef>
              <a:buFont typeface="+mj-lt"/>
              <a:buAutoNum type="romanUcPeriod"/>
            </a:pPr>
            <a:r>
              <a:rPr lang="hu-HU" sz="2000" dirty="0" smtClean="0"/>
              <a:t>V. László</a:t>
            </a:r>
          </a:p>
          <a:p>
            <a:pPr marL="514350" indent="-514350">
              <a:spcBef>
                <a:spcPts val="600"/>
              </a:spcBef>
              <a:buFont typeface="+mj-lt"/>
              <a:buAutoNum type="romanUcPeriod"/>
            </a:pPr>
            <a:r>
              <a:rPr lang="hu-HU" sz="2000" dirty="0" smtClean="0"/>
              <a:t>Károly Róbert</a:t>
            </a:r>
          </a:p>
          <a:p>
            <a:pPr marL="514350" indent="-514350">
              <a:spcBef>
                <a:spcPts val="600"/>
              </a:spcBef>
              <a:buFont typeface="+mj-lt"/>
              <a:buAutoNum type="romanUcPeriod"/>
            </a:pPr>
            <a:r>
              <a:rPr lang="hu-HU" sz="2000" dirty="0" smtClean="0"/>
              <a:t>II. Lajos</a:t>
            </a:r>
          </a:p>
          <a:p>
            <a:pPr marL="514350" indent="-514350">
              <a:spcBef>
                <a:spcPts val="600"/>
              </a:spcBef>
              <a:buFont typeface="+mj-lt"/>
              <a:buAutoNum type="romanUcPeriod"/>
            </a:pPr>
            <a:r>
              <a:rPr lang="hu-HU" sz="2000" dirty="0" smtClean="0"/>
              <a:t>Zsigmond</a:t>
            </a:r>
          </a:p>
          <a:p>
            <a:pPr marL="514350" indent="-514350">
              <a:spcBef>
                <a:spcPts val="600"/>
              </a:spcBef>
              <a:buFont typeface="+mj-lt"/>
              <a:buAutoNum type="romanUcPeriod"/>
            </a:pPr>
            <a:r>
              <a:rPr lang="hu-HU" sz="2000" dirty="0" smtClean="0"/>
              <a:t>Mátyás</a:t>
            </a:r>
          </a:p>
          <a:p>
            <a:pPr marL="514350" indent="-514350">
              <a:spcBef>
                <a:spcPts val="600"/>
              </a:spcBef>
              <a:buFont typeface="+mj-lt"/>
              <a:buAutoNum type="romanUcPeriod"/>
            </a:pPr>
            <a:r>
              <a:rPr lang="hu-HU" sz="2000" dirty="0" smtClean="0"/>
              <a:t>Nagy Lajos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64" y="64291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Egészítse ki a szöveget!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00034" y="1500174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II. Ulászló fia, ____________ 10 évesen került 1516-ban a magyar trónra. A XVI. Század a Török Birodalom újabb terjeszkedésének nagy korszaka. Az 1520-ban trónra kerülő ____________ szultán ismét Nyugat felé fordítja figyelmét, és __</a:t>
            </a:r>
            <a:r>
              <a:rPr lang="hu-HU" sz="1600" i="1" dirty="0" smtClean="0"/>
              <a:t>idő</a:t>
            </a:r>
            <a:r>
              <a:rPr lang="hu-HU" sz="2000" dirty="0" smtClean="0"/>
              <a:t>___</a:t>
            </a:r>
            <a:r>
              <a:rPr lang="hu-HU" sz="2000" dirty="0" err="1" smtClean="0"/>
              <a:t>-ben</a:t>
            </a:r>
            <a:r>
              <a:rPr lang="hu-HU" sz="2000" dirty="0" smtClean="0"/>
              <a:t> könnyedén elfoglalja dicsőségünk jelképét ______________.  ___</a:t>
            </a:r>
            <a:r>
              <a:rPr lang="hu-HU" sz="1600" i="1" dirty="0" smtClean="0"/>
              <a:t>idő</a:t>
            </a:r>
            <a:r>
              <a:rPr lang="hu-HU" sz="2000" dirty="0" smtClean="0"/>
              <a:t>___</a:t>
            </a:r>
            <a:r>
              <a:rPr lang="hu-HU" sz="2000" dirty="0" err="1" smtClean="0"/>
              <a:t>ban</a:t>
            </a:r>
            <a:r>
              <a:rPr lang="hu-HU" sz="2000" dirty="0" smtClean="0"/>
              <a:t> Szulejmán több, mint 60000 főnyi seregével tör be az országba, vele szemben II. Lajos 25000 főt tudott felvonultatni. A fővezér ____________.  _______________ erdélyi vajda 20000 fős serege Szegednél áll. A magyar táborban sokan a csata elhalasztását javasolták, </a:t>
            </a:r>
            <a:r>
              <a:rPr lang="hu-HU" sz="2000" dirty="0" err="1" smtClean="0"/>
              <a:t>Tomoriék</a:t>
            </a:r>
            <a:r>
              <a:rPr lang="hu-HU" sz="2000" dirty="0" smtClean="0"/>
              <a:t> viszont a csata mellett döntöttek. Az alig másfél-két órás csatában a magyar sereg megsemmisítő vereséget szenvedett. A menekülő király a ________ patakba fulladt. 1526 őszén megindult a rivalizálás a koronáért Habsburg _________főherceg, és Magyarország választott királya ___________ között. 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428728" y="164305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Károly Róbert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I. Nagy Lajos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2, 3, 6, 7, 10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1, 4, 5, 8, 9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071538" y="2571744"/>
            <a:ext cx="5429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Uralkodása: 1342-1382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Uralkodása: 1308-1342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Bányabér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Ősiség törvénye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Kilenced törvény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Kapuadó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Visegrádi királytalálkozó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Nápolyi hadjárat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Magyar-lengyel perszonálunió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 </a:t>
            </a:r>
            <a:r>
              <a:rPr lang="hu-HU" sz="2400" dirty="0" err="1" smtClean="0"/>
              <a:t>Harmincadvám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2. Megoldás!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429520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42910" y="2071678"/>
          <a:ext cx="7715304" cy="3863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928826"/>
                <a:gridCol w="1928826"/>
                <a:gridCol w="1928826"/>
              </a:tblGrid>
              <a:tr h="51435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1. rész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2. rész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 rész</a:t>
                      </a:r>
                      <a:endParaRPr lang="hu-HU" dirty="0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hu-HU" dirty="0" smtClean="0"/>
                        <a:t>Neve: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Török Hódoltság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Királyi Magyarország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Erdélyi Fejedelemség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hu-HU" dirty="0" smtClean="0"/>
                        <a:t>Székhelye: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Buda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Pozsony, Bécs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Gyulafehérvár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hu-HU" dirty="0" smtClean="0"/>
                        <a:t>Uralkodó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Török szultán, budai pasa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Habsburg császár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fejedelem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hu-HU" dirty="0" smtClean="0"/>
                        <a:t>Területe: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Az ország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középső része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Ny-Dunántúl, Felvidék, Horvátország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Erdély, az ország keleti része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hu-HU" dirty="0" smtClean="0"/>
                        <a:t>Közigazgatás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Vilajetek, szandzsákok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Habsburg 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központosítás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Székely, szász önkormányzat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28596" y="1828562"/>
            <a:ext cx="82868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A nagybirtokosok XIII. századtól használatos elnevezése. - </a:t>
            </a:r>
            <a:r>
              <a:rPr lang="hu-HU" sz="2400" b="1" dirty="0" smtClean="0">
                <a:solidFill>
                  <a:srgbClr val="FF0000"/>
                </a:solidFill>
              </a:rPr>
              <a:t>báró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A jobbágy joga , hogy munka és lakhelyét szabadon változtassa. – </a:t>
            </a:r>
            <a:r>
              <a:rPr lang="hu-HU" sz="2400" b="1" dirty="0" smtClean="0">
                <a:solidFill>
                  <a:srgbClr val="FF0000"/>
                </a:solidFill>
              </a:rPr>
              <a:t>szabad költözködés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Mátyás király állandó zsoldos hadserege. </a:t>
            </a:r>
            <a:r>
              <a:rPr lang="hu-HU" sz="2400" b="1" dirty="0" smtClean="0">
                <a:solidFill>
                  <a:srgbClr val="FF0000"/>
                </a:solidFill>
              </a:rPr>
              <a:t>Fekete sereg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Bárók szövetsége a király hatalmának korlátozására. - </a:t>
            </a:r>
            <a:r>
              <a:rPr lang="hu-HU" sz="2400" b="1" dirty="0" smtClean="0">
                <a:solidFill>
                  <a:srgbClr val="FF0000"/>
                </a:solidFill>
              </a:rPr>
              <a:t>liga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A király kiskorúsága esetén a király helyettese. - </a:t>
            </a:r>
            <a:r>
              <a:rPr lang="hu-HU" sz="2400" b="1" dirty="0" smtClean="0">
                <a:solidFill>
                  <a:srgbClr val="FF0000"/>
                </a:solidFill>
              </a:rPr>
              <a:t>kormányzó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4.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57158" y="1397000"/>
          <a:ext cx="8572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5. Megoldás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358082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2214578" cy="252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785926"/>
            <a:ext cx="1609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571612"/>
            <a:ext cx="3281368" cy="25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 b="23901"/>
          <a:stretch>
            <a:fillRect/>
          </a:stretch>
        </p:blipFill>
        <p:spPr bwMode="auto">
          <a:xfrm>
            <a:off x="285720" y="4429132"/>
            <a:ext cx="1928826" cy="220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/>
          <a:srcRect t="28125"/>
          <a:stretch>
            <a:fillRect/>
          </a:stretch>
        </p:blipFill>
        <p:spPr bwMode="auto">
          <a:xfrm>
            <a:off x="3643306" y="4357694"/>
            <a:ext cx="2208149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églalap 8"/>
          <p:cNvSpPr/>
          <p:nvPr/>
        </p:nvSpPr>
        <p:spPr>
          <a:xfrm>
            <a:off x="214282" y="6215082"/>
            <a:ext cx="2260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Kinizsi Pál</a:t>
            </a:r>
            <a:endParaRPr lang="hu-H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428992" y="6143644"/>
            <a:ext cx="26997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Toldi Miklós</a:t>
            </a:r>
            <a:endParaRPr lang="hu-H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154079" y="4000504"/>
            <a:ext cx="29899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Mátyás király</a:t>
            </a:r>
            <a:endParaRPr lang="hu-H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714480" y="1357298"/>
            <a:ext cx="54890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II. Lajos halála Mohácsnál</a:t>
            </a:r>
            <a:endParaRPr lang="hu-H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0" y="3857628"/>
            <a:ext cx="32944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Dugovics Titusz</a:t>
            </a:r>
            <a:endParaRPr lang="hu-H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Megoldás!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358082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28596" y="1571612"/>
            <a:ext cx="3357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Toldi Miklós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Kinizsi Pál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III. Kázmér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János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Hunyadi János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Husz János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Dózsa György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Kapisztrán János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Szilágyi Mihály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Bakócz Tamás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Tomori Pál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Fráter György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428992" y="1643050"/>
            <a:ext cx="57150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hu-HU" sz="2000" dirty="0" smtClean="0"/>
              <a:t> esztergomi érsek, pápajelölt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000" dirty="0" smtClean="0"/>
              <a:t> Mátyás egyik hadvezére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000" dirty="0" smtClean="0"/>
              <a:t> cseh király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000" dirty="0" smtClean="0"/>
              <a:t> lengyel király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000" dirty="0" smtClean="0"/>
              <a:t> Nagy Lajos egyik hadvezére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000" dirty="0" smtClean="0"/>
              <a:t>Ferences szerzetes – </a:t>
            </a:r>
            <a:r>
              <a:rPr lang="hu-HU" sz="2000" dirty="0" err="1" smtClean="0"/>
              <a:t>Nándorfehárvár</a:t>
            </a:r>
            <a:endParaRPr lang="hu-HU" sz="2000" dirty="0" smtClean="0"/>
          </a:p>
          <a:p>
            <a:pPr marL="342900" indent="-342900">
              <a:buFont typeface="+mj-lt"/>
              <a:buAutoNum type="alphaUcPeriod"/>
            </a:pPr>
            <a:r>
              <a:rPr lang="hu-HU" sz="2000" dirty="0" smtClean="0"/>
              <a:t> Hunyadi János sógora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000" dirty="0" smtClean="0"/>
              <a:t> a „törökverő”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000" dirty="0" smtClean="0"/>
              <a:t> A magyar csapatok vezére Mohácsnál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000" dirty="0" smtClean="0"/>
              <a:t>János Zsigmond gyámja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000" dirty="0" smtClean="0"/>
              <a:t> cseh pap, vallásreformer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000" dirty="0" smtClean="0"/>
              <a:t>Parasztháború vezetője 1514-ben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0" y="5572140"/>
            <a:ext cx="8929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FF0000"/>
                </a:solidFill>
              </a:rPr>
              <a:t>1-E; 2-B; 3-D; 4-C;  5-H; 6-K; 7-L; 8-F; 9-G; 10-A; 11-I; 12-J</a:t>
            </a:r>
            <a:endParaRPr lang="hu-HU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 Csoportosítsa!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858016" y="6143644"/>
            <a:ext cx="1699503" cy="46166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428728" y="164305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Károly Róbert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I. Nagy Lajos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071538" y="2571744"/>
            <a:ext cx="5429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Uralkodása: 1342-1382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Uralkodása: 1308-1342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Bányabér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Ősiség törvénye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Kilenced törvény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Kapuadó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Visegrádi királytalálkozó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Nápolyi hadjárat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Magyar-lengyel perszonálunió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 </a:t>
            </a:r>
            <a:r>
              <a:rPr lang="hu-HU" sz="2400" dirty="0" err="1" smtClean="0"/>
              <a:t>Harmincadvám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7.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42844" y="1857364"/>
            <a:ext cx="8929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II. rigómezei csata – </a:t>
            </a:r>
            <a:r>
              <a:rPr lang="hu-HU" sz="2400" b="1" dirty="0" smtClean="0">
                <a:solidFill>
                  <a:srgbClr val="FF0000"/>
                </a:solidFill>
              </a:rPr>
              <a:t>Hunyadi János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Hosszú hadjárat – </a:t>
            </a:r>
            <a:r>
              <a:rPr lang="hu-HU" sz="2400" b="1" dirty="0" smtClean="0">
                <a:solidFill>
                  <a:srgbClr val="FF0000"/>
                </a:solidFill>
              </a:rPr>
              <a:t>Hunyadi János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 Első végvárvonal kiépítése – </a:t>
            </a:r>
            <a:r>
              <a:rPr lang="hu-HU" sz="2400" b="1" dirty="0" smtClean="0">
                <a:solidFill>
                  <a:srgbClr val="FF0000"/>
                </a:solidFill>
              </a:rPr>
              <a:t>Luxemburgi Zsigmond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 Második végvárvonal kiépítése – </a:t>
            </a:r>
            <a:r>
              <a:rPr lang="hu-HU" sz="2400" b="1" dirty="0" smtClean="0">
                <a:solidFill>
                  <a:srgbClr val="FF0000"/>
                </a:solidFill>
              </a:rPr>
              <a:t>Hunyadi Mátyás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 </a:t>
            </a:r>
            <a:r>
              <a:rPr lang="hu-HU" sz="2400" dirty="0" err="1" smtClean="0"/>
              <a:t>Marosszentimrei</a:t>
            </a:r>
            <a:r>
              <a:rPr lang="hu-HU" sz="2400" dirty="0" smtClean="0"/>
              <a:t> csata - </a:t>
            </a:r>
            <a:r>
              <a:rPr lang="hu-HU" sz="2400" b="1" dirty="0" smtClean="0">
                <a:solidFill>
                  <a:srgbClr val="FF0000"/>
                </a:solidFill>
              </a:rPr>
              <a:t>Hunyadi János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 Mohácsi csata – </a:t>
            </a:r>
            <a:r>
              <a:rPr lang="hu-HU" sz="2400" b="1" dirty="0" smtClean="0">
                <a:solidFill>
                  <a:srgbClr val="FF0000"/>
                </a:solidFill>
              </a:rPr>
              <a:t>II. Lajos, Tomori Pál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 Nándorfehérvári csata - </a:t>
            </a:r>
            <a:r>
              <a:rPr lang="hu-HU" sz="2400" b="1" dirty="0" smtClean="0">
                <a:solidFill>
                  <a:srgbClr val="FF0000"/>
                </a:solidFill>
              </a:rPr>
              <a:t>Hunyadi János, Szilágyi Mihály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 Várnai csata - </a:t>
            </a:r>
            <a:r>
              <a:rPr lang="hu-HU" sz="2400" b="1" dirty="0" smtClean="0">
                <a:solidFill>
                  <a:srgbClr val="FF0000"/>
                </a:solidFill>
              </a:rPr>
              <a:t>I. Ulászló, Hunyadi János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Csata Kenyérmezőn - </a:t>
            </a:r>
            <a:r>
              <a:rPr lang="hu-HU" sz="2400" b="1" dirty="0" smtClean="0">
                <a:solidFill>
                  <a:srgbClr val="FF0000"/>
                </a:solidFill>
              </a:rPr>
              <a:t>Hunyadi</a:t>
            </a:r>
            <a:r>
              <a:rPr lang="hu-HU" sz="2400" dirty="0" smtClean="0"/>
              <a:t> </a:t>
            </a:r>
            <a:r>
              <a:rPr lang="hu-HU" sz="2400" b="1" dirty="0" smtClean="0">
                <a:solidFill>
                  <a:srgbClr val="FF0000"/>
                </a:solidFill>
              </a:rPr>
              <a:t>Mátyás</a:t>
            </a:r>
            <a:r>
              <a:rPr lang="hu-HU" sz="2400" dirty="0" smtClean="0"/>
              <a:t>, </a:t>
            </a:r>
            <a:r>
              <a:rPr lang="hu-HU" sz="2400" b="1" dirty="0" smtClean="0">
                <a:solidFill>
                  <a:srgbClr val="FF0000"/>
                </a:solidFill>
              </a:rPr>
              <a:t>Kinizsi</a:t>
            </a:r>
            <a:r>
              <a:rPr lang="hu-HU" sz="2400" dirty="0" smtClean="0"/>
              <a:t> </a:t>
            </a:r>
            <a:r>
              <a:rPr lang="hu-HU" sz="2400" b="1" dirty="0" smtClean="0">
                <a:solidFill>
                  <a:srgbClr val="FF0000"/>
                </a:solidFill>
              </a:rPr>
              <a:t>Pál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 </a:t>
            </a:r>
            <a:r>
              <a:rPr lang="hu-HU" sz="2400" dirty="0" err="1" smtClean="0"/>
              <a:t>Jajca</a:t>
            </a:r>
            <a:r>
              <a:rPr lang="hu-HU" sz="2400" dirty="0" smtClean="0"/>
              <a:t> - </a:t>
            </a:r>
            <a:r>
              <a:rPr lang="hu-HU" sz="2400" b="1" dirty="0" smtClean="0">
                <a:solidFill>
                  <a:srgbClr val="FF0000"/>
                </a:solidFill>
              </a:rPr>
              <a:t>Hunyadi</a:t>
            </a:r>
            <a:r>
              <a:rPr lang="hu-HU" sz="2400" dirty="0" smtClean="0"/>
              <a:t> </a:t>
            </a:r>
            <a:r>
              <a:rPr lang="hu-HU" sz="2400" b="1" dirty="0" smtClean="0">
                <a:solidFill>
                  <a:srgbClr val="FF0000"/>
                </a:solidFill>
              </a:rPr>
              <a:t>Mátyás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8.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1905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214686"/>
            <a:ext cx="16383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357298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500570"/>
            <a:ext cx="1928826" cy="208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3214678" y="2214554"/>
            <a:ext cx="228601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err="1" smtClean="0"/>
              <a:t>Topcsik</a:t>
            </a:r>
            <a:endParaRPr lang="hu-HU" sz="2400" dirty="0" smtClean="0"/>
          </a:p>
          <a:p>
            <a:pPr marL="457200" indent="-4572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smtClean="0"/>
              <a:t>Janicsárok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smtClean="0"/>
              <a:t>Szpáhik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err="1" smtClean="0"/>
              <a:t>Akindzsik</a:t>
            </a:r>
            <a:endParaRPr lang="hu-HU" sz="2400" dirty="0"/>
          </a:p>
        </p:txBody>
      </p:sp>
      <p:sp>
        <p:nvSpPr>
          <p:cNvPr id="10" name="Téglalap 9"/>
          <p:cNvSpPr/>
          <p:nvPr/>
        </p:nvSpPr>
        <p:spPr>
          <a:xfrm>
            <a:off x="2071670" y="1571612"/>
            <a:ext cx="4106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u-H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072198" y="2357430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hu-H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928794" y="4572008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hu-H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572264" y="3357562"/>
            <a:ext cx="4844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hu-H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571868" y="4714884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1 – C</a:t>
            </a:r>
          </a:p>
          <a:p>
            <a:r>
              <a:rPr lang="hu-HU" sz="2400" b="1" dirty="0" smtClean="0">
                <a:solidFill>
                  <a:srgbClr val="FF0000"/>
                </a:solidFill>
              </a:rPr>
              <a:t>2 – A</a:t>
            </a:r>
          </a:p>
          <a:p>
            <a:r>
              <a:rPr lang="hu-HU" sz="2400" b="1" dirty="0" smtClean="0">
                <a:solidFill>
                  <a:srgbClr val="FF0000"/>
                </a:solidFill>
              </a:rPr>
              <a:t>3 – D</a:t>
            </a:r>
          </a:p>
          <a:p>
            <a:r>
              <a:rPr lang="hu-HU" sz="2400" b="1" dirty="0" smtClean="0">
                <a:solidFill>
                  <a:srgbClr val="FF0000"/>
                </a:solidFill>
              </a:rPr>
              <a:t>4 - B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9.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429520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928802"/>
            <a:ext cx="6096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10.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847161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42910" y="1428736"/>
            <a:ext cx="55721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Nándorfehérvári csata - </a:t>
            </a:r>
            <a:r>
              <a:rPr lang="hu-HU" sz="2400" b="1" dirty="0" smtClean="0">
                <a:solidFill>
                  <a:srgbClr val="FF0000"/>
                </a:solidFill>
              </a:rPr>
              <a:t>1456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Mohácsi csata  - </a:t>
            </a:r>
            <a:r>
              <a:rPr lang="hu-HU" sz="2400" b="1" dirty="0" smtClean="0">
                <a:solidFill>
                  <a:srgbClr val="FF0000"/>
                </a:solidFill>
              </a:rPr>
              <a:t>1526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Várnai csata - </a:t>
            </a:r>
            <a:r>
              <a:rPr lang="hu-HU" sz="2400" b="1" dirty="0" smtClean="0">
                <a:solidFill>
                  <a:srgbClr val="FF0000"/>
                </a:solidFill>
              </a:rPr>
              <a:t>1444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Visegrádi királytalálkozó - </a:t>
            </a:r>
            <a:r>
              <a:rPr lang="hu-HU" sz="2400" b="1" dirty="0" smtClean="0">
                <a:solidFill>
                  <a:srgbClr val="FF0000"/>
                </a:solidFill>
              </a:rPr>
              <a:t>1335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Dózsa féle parasztháború - </a:t>
            </a:r>
            <a:r>
              <a:rPr lang="hu-HU" sz="2400" b="1" dirty="0" smtClean="0">
                <a:solidFill>
                  <a:srgbClr val="FF0000"/>
                </a:solidFill>
              </a:rPr>
              <a:t>1514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Nagy Lajos törvényei - </a:t>
            </a:r>
            <a:r>
              <a:rPr lang="hu-HU" sz="2400" b="1" dirty="0" smtClean="0">
                <a:solidFill>
                  <a:srgbClr val="FF0000"/>
                </a:solidFill>
              </a:rPr>
              <a:t>1351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Árpád ház kihalása - </a:t>
            </a:r>
            <a:r>
              <a:rPr lang="hu-HU" sz="2400" b="1" dirty="0" smtClean="0">
                <a:solidFill>
                  <a:srgbClr val="FF0000"/>
                </a:solidFill>
              </a:rPr>
              <a:t>1301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Hosszú hadjárat – </a:t>
            </a:r>
            <a:r>
              <a:rPr lang="hu-HU" sz="2400" b="1" dirty="0" smtClean="0">
                <a:solidFill>
                  <a:srgbClr val="FF0000"/>
                </a:solidFill>
              </a:rPr>
              <a:t>1443/44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Rozgonyi csata - </a:t>
            </a:r>
            <a:r>
              <a:rPr lang="hu-HU" sz="2400" b="1" dirty="0" smtClean="0">
                <a:solidFill>
                  <a:srgbClr val="FF0000"/>
                </a:solidFill>
              </a:rPr>
              <a:t>1312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 Pécsi egyetem alapítása - </a:t>
            </a:r>
            <a:r>
              <a:rPr lang="hu-HU" sz="2400" b="1" dirty="0" smtClean="0">
                <a:solidFill>
                  <a:srgbClr val="FF0000"/>
                </a:solidFill>
              </a:rPr>
              <a:t>1367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11.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858148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56138"/>
          <a:stretch>
            <a:fillRect/>
          </a:stretch>
        </p:blipFill>
        <p:spPr bwMode="auto">
          <a:xfrm>
            <a:off x="142844" y="1571612"/>
            <a:ext cx="13954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357298"/>
            <a:ext cx="147370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357298"/>
            <a:ext cx="150072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1357298"/>
            <a:ext cx="150072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929066"/>
            <a:ext cx="1643074" cy="2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zövegdoboz 10"/>
          <p:cNvSpPr txBox="1"/>
          <p:nvPr/>
        </p:nvSpPr>
        <p:spPr>
          <a:xfrm>
            <a:off x="2000232" y="3786190"/>
            <a:ext cx="2428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hu-HU" sz="2000" dirty="0" smtClean="0"/>
              <a:t>I. Ulászló</a:t>
            </a:r>
          </a:p>
          <a:p>
            <a:pPr marL="514350" indent="-514350">
              <a:buFont typeface="+mj-lt"/>
              <a:buAutoNum type="romanUcPeriod"/>
            </a:pPr>
            <a:r>
              <a:rPr lang="hu-HU" sz="2000" dirty="0" smtClean="0"/>
              <a:t>V. László</a:t>
            </a:r>
          </a:p>
          <a:p>
            <a:pPr marL="514350" indent="-514350">
              <a:buFont typeface="+mj-lt"/>
              <a:buAutoNum type="romanUcPeriod"/>
            </a:pPr>
            <a:r>
              <a:rPr lang="hu-HU" sz="2000" dirty="0" smtClean="0"/>
              <a:t>Károly Róbert</a:t>
            </a:r>
          </a:p>
          <a:p>
            <a:pPr marL="514350" indent="-514350">
              <a:buFont typeface="+mj-lt"/>
              <a:buAutoNum type="romanUcPeriod"/>
            </a:pPr>
            <a:r>
              <a:rPr lang="hu-HU" sz="2000" dirty="0" smtClean="0"/>
              <a:t>II. Lajos</a:t>
            </a:r>
          </a:p>
          <a:p>
            <a:pPr marL="514350" indent="-514350">
              <a:buFont typeface="+mj-lt"/>
              <a:buAutoNum type="romanUcPeriod"/>
            </a:pPr>
            <a:r>
              <a:rPr lang="hu-HU" sz="2000" dirty="0" smtClean="0"/>
              <a:t>Zsigmond</a:t>
            </a:r>
          </a:p>
          <a:p>
            <a:pPr marL="514350" indent="-514350">
              <a:buFont typeface="+mj-lt"/>
              <a:buAutoNum type="romanUcPeriod"/>
            </a:pPr>
            <a:r>
              <a:rPr lang="hu-HU" sz="2000" dirty="0" smtClean="0"/>
              <a:t>Mátyás</a:t>
            </a:r>
          </a:p>
          <a:p>
            <a:pPr marL="514350" indent="-514350">
              <a:buFont typeface="+mj-lt"/>
              <a:buAutoNum type="romanUcPeriod"/>
            </a:pPr>
            <a:r>
              <a:rPr lang="hu-HU" sz="2000" dirty="0" smtClean="0"/>
              <a:t>Nagy Lajos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4000504"/>
            <a:ext cx="1399337" cy="199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zövegdoboz 12"/>
          <p:cNvSpPr txBox="1"/>
          <p:nvPr/>
        </p:nvSpPr>
        <p:spPr>
          <a:xfrm>
            <a:off x="4572000" y="3786190"/>
            <a:ext cx="20717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hu-HU" sz="2000" dirty="0" smtClean="0"/>
              <a:t> 1308-1342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000" dirty="0" smtClean="0"/>
              <a:t> 1342-1382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000" dirty="0" smtClean="0"/>
              <a:t> 1387-1437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000" dirty="0" smtClean="0"/>
              <a:t> 1440-1444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000" dirty="0" smtClean="0"/>
              <a:t> 1440-1456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000" dirty="0" smtClean="0"/>
              <a:t> 1458-1490</a:t>
            </a:r>
          </a:p>
          <a:p>
            <a:pPr marL="457200" indent="-457200">
              <a:buFont typeface="+mj-lt"/>
              <a:buAutoNum type="alphaUcPeriod"/>
            </a:pPr>
            <a:r>
              <a:rPr lang="hu-HU" sz="2000" dirty="0" smtClean="0"/>
              <a:t> 1516-1526</a:t>
            </a:r>
            <a:endParaRPr lang="hu-HU" sz="2000" dirty="0"/>
          </a:p>
        </p:txBody>
      </p:sp>
      <p:sp>
        <p:nvSpPr>
          <p:cNvPr id="14" name="Téglalap 13"/>
          <p:cNvSpPr/>
          <p:nvPr/>
        </p:nvSpPr>
        <p:spPr>
          <a:xfrm>
            <a:off x="1214414" y="1571612"/>
            <a:ext cx="3609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714876" y="1357298"/>
            <a:ext cx="409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8572528" y="4000504"/>
            <a:ext cx="4171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8572528" y="1357298"/>
            <a:ext cx="3994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6715140" y="1357298"/>
            <a:ext cx="4171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357290" y="4000504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42844" y="62150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1–III–A;  2–VI–F;  3– IV-G;  4-VII-B;  5-V-C; 6-II-E;  7-I-D 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 l="59036"/>
          <a:stretch>
            <a:fillRect/>
          </a:stretch>
        </p:blipFill>
        <p:spPr bwMode="auto">
          <a:xfrm>
            <a:off x="1857356" y="1571612"/>
            <a:ext cx="129539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églalap 14"/>
          <p:cNvSpPr/>
          <p:nvPr/>
        </p:nvSpPr>
        <p:spPr>
          <a:xfrm>
            <a:off x="2786050" y="1428736"/>
            <a:ext cx="409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Megoldás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00034" y="1500174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II. Ulászló fia, </a:t>
            </a:r>
            <a:r>
              <a:rPr lang="hu-HU" sz="2000" b="1" dirty="0" smtClean="0">
                <a:solidFill>
                  <a:srgbClr val="FF0000"/>
                </a:solidFill>
              </a:rPr>
              <a:t>II. Lajos </a:t>
            </a:r>
            <a:r>
              <a:rPr lang="hu-HU" sz="2000" dirty="0" smtClean="0"/>
              <a:t>10 évesen került 1516-ban a magyar trónra. A XVI. Század a Török Birodalom újabb terjeszkedésének nagy korszaka. Az 1520-ban trónra kerülő </a:t>
            </a:r>
            <a:r>
              <a:rPr lang="hu-HU" sz="2000" b="1" dirty="0" smtClean="0">
                <a:solidFill>
                  <a:srgbClr val="FF0000"/>
                </a:solidFill>
              </a:rPr>
              <a:t>I.  Nagy Szulejmán </a:t>
            </a:r>
            <a:r>
              <a:rPr lang="hu-HU" sz="2000" dirty="0" smtClean="0"/>
              <a:t>szultán ismét Nyugat felé fordítja figyelmét, és </a:t>
            </a:r>
            <a:r>
              <a:rPr lang="hu-HU" sz="2000" b="1" dirty="0" smtClean="0">
                <a:solidFill>
                  <a:srgbClr val="FF0000"/>
                </a:solidFill>
              </a:rPr>
              <a:t>1521</a:t>
            </a:r>
            <a:r>
              <a:rPr lang="hu-HU" sz="2000" dirty="0" smtClean="0"/>
              <a:t>-ben könnyedén elfoglalja dicsőségünk jelképét </a:t>
            </a:r>
            <a:r>
              <a:rPr lang="hu-HU" sz="2000" b="1" i="1" dirty="0" err="1" smtClean="0">
                <a:solidFill>
                  <a:srgbClr val="FF0000"/>
                </a:solidFill>
              </a:rPr>
              <a:t>Nándorfehérvárat</a:t>
            </a:r>
            <a:r>
              <a:rPr lang="hu-HU" sz="2000" dirty="0" smtClean="0"/>
              <a:t>. </a:t>
            </a:r>
            <a:r>
              <a:rPr lang="hu-HU" sz="2000" b="1" i="1" dirty="0" smtClean="0">
                <a:solidFill>
                  <a:srgbClr val="FF0000"/>
                </a:solidFill>
              </a:rPr>
              <a:t>1526</a:t>
            </a:r>
            <a:r>
              <a:rPr lang="hu-HU" sz="2000" dirty="0" smtClean="0"/>
              <a:t>-ban Szulejmán több, mint 60000 főnyi seregével tör be az országba, vele szemben II. Lajos 25000 főt tudott felvonultatni. A fővezér </a:t>
            </a:r>
            <a:r>
              <a:rPr lang="hu-HU" sz="2000" b="1" dirty="0" smtClean="0">
                <a:solidFill>
                  <a:srgbClr val="FF0000"/>
                </a:solidFill>
              </a:rPr>
              <a:t>Tomori Pál</a:t>
            </a:r>
            <a:r>
              <a:rPr lang="hu-HU" sz="2000" dirty="0" smtClean="0"/>
              <a:t>. </a:t>
            </a:r>
            <a:r>
              <a:rPr lang="hu-HU" sz="2000" b="1" dirty="0" smtClean="0">
                <a:solidFill>
                  <a:srgbClr val="FF0000"/>
                </a:solidFill>
              </a:rPr>
              <a:t>Szapolyai</a:t>
            </a: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János</a:t>
            </a:r>
            <a:r>
              <a:rPr lang="hu-HU" sz="2000" dirty="0" smtClean="0"/>
              <a:t> erdélyi vajda 20000 fős serege Szegednél áll. A magyar táborban sokan a csata elhalasztását javasolták, </a:t>
            </a:r>
            <a:r>
              <a:rPr lang="hu-HU" sz="2000" dirty="0" err="1" smtClean="0"/>
              <a:t>Tomoriék</a:t>
            </a:r>
            <a:r>
              <a:rPr lang="hu-HU" sz="2000" dirty="0" smtClean="0"/>
              <a:t> viszont a csata mellett döntöttek. Az alig másfél-két órás csatában a magyar sereg megsemmisítő vereséget szenvedett. A menekülő király a  </a:t>
            </a:r>
            <a:r>
              <a:rPr lang="hu-HU" sz="2000" b="1" dirty="0" smtClean="0">
                <a:solidFill>
                  <a:srgbClr val="FF0000"/>
                </a:solidFill>
              </a:rPr>
              <a:t>Csele</a:t>
            </a:r>
            <a:r>
              <a:rPr lang="hu-HU" sz="2000" dirty="0" smtClean="0"/>
              <a:t> patakba fulladt. 1526 őszén megindult a rivalizálás a koronáért Habsburg </a:t>
            </a:r>
            <a:r>
              <a:rPr lang="hu-HU" sz="2000" b="1" dirty="0" smtClean="0">
                <a:solidFill>
                  <a:srgbClr val="FF0000"/>
                </a:solidFill>
              </a:rPr>
              <a:t>Ferdinánd</a:t>
            </a:r>
            <a:r>
              <a:rPr lang="hu-HU" sz="2000" dirty="0" smtClean="0"/>
              <a:t> főherceg, és Magyarország választott királya </a:t>
            </a:r>
            <a:r>
              <a:rPr lang="hu-HU" sz="2000" b="1" dirty="0" smtClean="0">
                <a:solidFill>
                  <a:srgbClr val="FF0000"/>
                </a:solidFill>
              </a:rPr>
              <a:t>Szapolyai János</a:t>
            </a:r>
            <a:r>
              <a:rPr lang="hu-HU" sz="2000" dirty="0" smtClean="0"/>
              <a:t> között. 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2. Egészítse ki a táblázatot – 3 részre szakadt Magyarország!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429520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8875844"/>
              </p:ext>
            </p:extLst>
          </p:nvPr>
        </p:nvGraphicFramePr>
        <p:xfrm>
          <a:off x="714348" y="2357430"/>
          <a:ext cx="7715304" cy="3086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928826"/>
                <a:gridCol w="1928826"/>
                <a:gridCol w="1928826"/>
              </a:tblGrid>
              <a:tr h="51435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1. rész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2. rész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 rész</a:t>
                      </a:r>
                      <a:endParaRPr lang="hu-HU" dirty="0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hu-HU" dirty="0" smtClean="0"/>
                        <a:t>Neve: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hu-HU" dirty="0" smtClean="0"/>
                        <a:t>Székhelye: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hu-HU" dirty="0" smtClean="0"/>
                        <a:t>Uralkodó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hu-HU" dirty="0" smtClean="0"/>
                        <a:t>Területe: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hu-HU" dirty="0" smtClean="0"/>
                        <a:t>Közigazgatás: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Melyik fogalomra ismer?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71472" y="1785926"/>
            <a:ext cx="57150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A nagybirtokosok XIII. századtól használatos elnevezése.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A jobbágy joga , hogy munka és lakhelyét szabadon változtassa.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Mátyás király állandó zsoldos hadserege.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Bárók szövetsége a király hatalmának korlátozására.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A király kiskorúsága esetén a király helyettese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4. Rendezze időrendbe az uralkodóházakat!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57158" y="1397000"/>
          <a:ext cx="8572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5. Kire, vagy mire ismer a képeken?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358082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2214578" cy="252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785926"/>
            <a:ext cx="1609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571612"/>
            <a:ext cx="3281368" cy="25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b="23901"/>
          <a:stretch>
            <a:fillRect/>
          </a:stretch>
        </p:blipFill>
        <p:spPr bwMode="auto">
          <a:xfrm>
            <a:off x="214282" y="4143380"/>
            <a:ext cx="2215434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 t="28125"/>
          <a:stretch>
            <a:fillRect/>
          </a:stretch>
        </p:blipFill>
        <p:spPr bwMode="auto">
          <a:xfrm>
            <a:off x="2643173" y="4357694"/>
            <a:ext cx="2208149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Rendszerezze! Ki ő?</a:t>
            </a: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7572396" y="641725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Megoldás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28596" y="1571612"/>
            <a:ext cx="3357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Toldi Miklós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Kinizsi Pál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III. Kázmér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János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Hunyadi János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Husz János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Dózsa György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Kapisztrán János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Szilágyi Mihály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Bakócz Tamás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Tomori Pál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Fráter György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428992" y="1643050"/>
            <a:ext cx="5715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esztergomi érsek, pápajelölt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Mátyás egyik hadvezére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cseh király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lengyel király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Nagy Lajos egyik hadvezére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Ferences szerzetes – </a:t>
            </a:r>
            <a:r>
              <a:rPr lang="hu-HU" sz="2400" dirty="0" err="1" smtClean="0"/>
              <a:t>Nándorfehárvár</a:t>
            </a:r>
            <a:endParaRPr lang="hu-HU" sz="2400" dirty="0" smtClean="0"/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Hunyadi János sógora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a „törökverő”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A magyar csapatok vezére Mohácsnál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János Zsigmond gyámja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 cseh pap, vallásreformer</a:t>
            </a:r>
          </a:p>
          <a:p>
            <a:pPr marL="342900" indent="-342900">
              <a:buFont typeface="+mj-lt"/>
              <a:buAutoNum type="alphaUcPeriod"/>
            </a:pPr>
            <a:r>
              <a:rPr lang="hu-HU" sz="2400" dirty="0" smtClean="0"/>
              <a:t>Parasztháború vezetője 1514-ben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7. Kinek a nevéhez fűződnek a következő törökellenes  események!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57158" y="2071678"/>
            <a:ext cx="4929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II. rigómezei csata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Hosszú hadjárat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 Első végvárvonal kiépítése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 Második végvárvonal kiépítése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 </a:t>
            </a:r>
            <a:r>
              <a:rPr lang="hu-HU" sz="2400" dirty="0" err="1" smtClean="0"/>
              <a:t>Marosszentimrei</a:t>
            </a:r>
            <a:r>
              <a:rPr lang="hu-HU" sz="2400" dirty="0" smtClean="0"/>
              <a:t> csata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 Mohácsi csata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 Nándorfehérvári csata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 Várnai csata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Csata Kenyérmezőn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 </a:t>
            </a:r>
            <a:r>
              <a:rPr lang="hu-HU" sz="2400" dirty="0" err="1" smtClean="0"/>
              <a:t>Jajca</a:t>
            </a:r>
            <a:r>
              <a:rPr lang="hu-HU" sz="2400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8. Nevezze meg a török hadsereg fő részeit!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1905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214686"/>
            <a:ext cx="16383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357298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500570"/>
            <a:ext cx="1928826" cy="208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3214678" y="2214554"/>
            <a:ext cx="228601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err="1" smtClean="0"/>
              <a:t>Topcsik</a:t>
            </a:r>
            <a:endParaRPr lang="hu-HU" sz="2400" dirty="0" smtClean="0"/>
          </a:p>
          <a:p>
            <a:pPr marL="457200" indent="-4572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smtClean="0"/>
              <a:t>Janicsárok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smtClean="0"/>
              <a:t>Szpáhik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UcPeriod"/>
            </a:pPr>
            <a:r>
              <a:rPr lang="hu-HU" sz="2400" dirty="0" err="1" smtClean="0"/>
              <a:t>Akindzsik</a:t>
            </a:r>
            <a:endParaRPr lang="hu-HU" sz="2400" dirty="0"/>
          </a:p>
        </p:txBody>
      </p:sp>
      <p:sp>
        <p:nvSpPr>
          <p:cNvPr id="9" name="Téglalap 8"/>
          <p:cNvSpPr/>
          <p:nvPr/>
        </p:nvSpPr>
        <p:spPr>
          <a:xfrm>
            <a:off x="2071670" y="1571612"/>
            <a:ext cx="4106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u-H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072198" y="2357430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hu-H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928794" y="4572008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hu-H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572264" y="3357562"/>
            <a:ext cx="4844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hu-H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603</TotalTime>
  <Words>1190</Words>
  <Application>Microsoft Office PowerPoint</Application>
  <PresentationFormat>Diavetítés a képernyőre (4:3 oldalarány)</PresentationFormat>
  <Paragraphs>288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Urbánus</vt:lpstr>
      <vt:lpstr>6. évfolyam – 3. téma </vt:lpstr>
      <vt:lpstr>1 Csoportosítsa!</vt:lpstr>
      <vt:lpstr>2. Egészítse ki a táblázatot – 3 részre szakadt Magyarország! </vt:lpstr>
      <vt:lpstr>3. Melyik fogalomra ismer?</vt:lpstr>
      <vt:lpstr>4. Rendezze időrendbe az uralkodóházakat!</vt:lpstr>
      <vt:lpstr>5. Kire, vagy mire ismer a képeken?</vt:lpstr>
      <vt:lpstr>6. Rendszerezze! Ki ő?</vt:lpstr>
      <vt:lpstr>7. Kinek a nevéhez fűződnek a következő törökellenes  események!</vt:lpstr>
      <vt:lpstr>8. Nevezze meg a török hadsereg fő részeit!</vt:lpstr>
      <vt:lpstr>9. Rendszerezze az eseményeket!</vt:lpstr>
      <vt:lpstr>10. Mikor történt?</vt:lpstr>
      <vt:lpstr>11. Melyik szellemi irányzat? Párosítsa!</vt:lpstr>
      <vt:lpstr>12. Egészítse ki a szöveget!</vt:lpstr>
      <vt:lpstr>1. Megoldás</vt:lpstr>
      <vt:lpstr>2. Megoldás! </vt:lpstr>
      <vt:lpstr>3. Megoldás</vt:lpstr>
      <vt:lpstr>4. Megoldás</vt:lpstr>
      <vt:lpstr>5. Megoldás</vt:lpstr>
      <vt:lpstr>6. Megoldás!</vt:lpstr>
      <vt:lpstr>7. Megoldás</vt:lpstr>
      <vt:lpstr>8. Megoldás</vt:lpstr>
      <vt:lpstr>9. Megoldás</vt:lpstr>
      <vt:lpstr>10. Megoldás</vt:lpstr>
      <vt:lpstr>11. Megoldás</vt:lpstr>
      <vt:lpstr>12. Megoldás</vt:lpstr>
    </vt:vector>
  </TitlesOfParts>
  <Company>Iskola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évfolyam – 1. téma </dc:title>
  <dc:creator>TVT</dc:creator>
  <cp:lastModifiedBy>TVT</cp:lastModifiedBy>
  <cp:revision>51</cp:revision>
  <dcterms:created xsi:type="dcterms:W3CDTF">2012-11-14T06:30:43Z</dcterms:created>
  <dcterms:modified xsi:type="dcterms:W3CDTF">2013-04-04T14:32:33Z</dcterms:modified>
</cp:coreProperties>
</file>