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7"/>
  </p:notesMasterIdLst>
  <p:sldIdLst>
    <p:sldId id="256" r:id="rId2"/>
    <p:sldId id="258" r:id="rId3"/>
    <p:sldId id="257" r:id="rId4"/>
    <p:sldId id="259" r:id="rId5"/>
    <p:sldId id="264" r:id="rId6"/>
    <p:sldId id="260" r:id="rId7"/>
    <p:sldId id="261" r:id="rId8"/>
    <p:sldId id="262" r:id="rId9"/>
    <p:sldId id="263" r:id="rId10"/>
    <p:sldId id="265" r:id="rId11"/>
    <p:sldId id="266" r:id="rId12"/>
    <p:sldId id="267" r:id="rId13"/>
    <p:sldId id="268" r:id="rId14"/>
    <p:sldId id="269" r:id="rId15"/>
    <p:sldId id="271" r:id="rId16"/>
    <p:sldId id="272" r:id="rId17"/>
    <p:sldId id="277" r:id="rId18"/>
    <p:sldId id="273" r:id="rId19"/>
    <p:sldId id="274" r:id="rId20"/>
    <p:sldId id="275" r:id="rId21"/>
    <p:sldId id="276" r:id="rId22"/>
    <p:sldId id="278" r:id="rId23"/>
    <p:sldId id="279" r:id="rId24"/>
    <p:sldId id="280" r:id="rId25"/>
    <p:sldId id="270" r:id="rId26"/>
  </p:sldIdLst>
  <p:sldSz cx="9144000" cy="6858000" type="screen4x3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modifyVerifier cryptProviderType="rsaFull" cryptAlgorithmClass="hash" cryptAlgorithmType="typeAny" cryptAlgorithmSid="4" spinCount="50000" saltData="u/Hw49a4fo59GQ5kPcC8Qg==" hashData="qzGmWssQ4NDhJPz6RGuA/X/Elj4=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özepesen sötét stílus 2 – 1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637" autoAdjust="0"/>
    <p:restoredTop sz="93250" autoAdjust="0"/>
  </p:normalViewPr>
  <p:slideViewPr>
    <p:cSldViewPr>
      <p:cViewPr varScale="1">
        <p:scale>
          <a:sx n="69" d="100"/>
          <a:sy n="69" d="100"/>
        </p:scale>
        <p:origin x="-153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6DC7A3F-EF7B-45BE-8621-8C76ACCE5813}" type="datetimeFigureOut">
              <a:rPr lang="hu-HU" smtClean="0"/>
              <a:pPr/>
              <a:t>2016.11.24.</a:t>
            </a:fld>
            <a:endParaRPr lang="hu-HU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u-HU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8688202-8847-4CF9-95C0-3D5A7FCCAADB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146672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églalap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4" name="Téglalap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5" name="Téglalap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6" name="Téglalap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Téglalap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0" name="Lekerekített téglalap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1" name="Lekerekített téglalap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Téglalap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Téglalap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Téglalap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Téglalap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Cím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9" name="Alcím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hu-HU" smtClean="0"/>
              <a:t>Alcím mintájának szerkesztése</a:t>
            </a:r>
            <a:endParaRPr kumimoji="0" lang="en-US"/>
          </a:p>
        </p:txBody>
      </p:sp>
      <p:sp>
        <p:nvSpPr>
          <p:cNvPr id="28" name="Dátum helye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fld id="{95AD085E-5155-43FC-80CB-56592BA18C95}" type="datetimeFigureOut">
              <a:rPr lang="hu-HU" smtClean="0"/>
              <a:pPr/>
              <a:t>2016.11.24.</a:t>
            </a:fld>
            <a:endParaRPr lang="hu-HU"/>
          </a:p>
        </p:txBody>
      </p:sp>
      <p:sp>
        <p:nvSpPr>
          <p:cNvPr id="17" name="Élőláb helye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endParaRPr lang="hu-HU"/>
          </a:p>
        </p:txBody>
      </p:sp>
      <p:sp>
        <p:nvSpPr>
          <p:cNvPr id="29" name="Dia számának helye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555F5F36-3FFB-4649-B0C1-2F9B49201EAA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D085E-5155-43FC-80CB-56592BA18C95}" type="datetimeFigureOut">
              <a:rPr lang="hu-HU" smtClean="0"/>
              <a:pPr/>
              <a:t>2016.11.24.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5F5F36-3FFB-4649-B0C1-2F9B49201EAA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D085E-5155-43FC-80CB-56592BA18C95}" type="datetimeFigureOut">
              <a:rPr lang="hu-HU" smtClean="0"/>
              <a:pPr/>
              <a:t>2016.11.24.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5F5F36-3FFB-4649-B0C1-2F9B49201EAA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D085E-5155-43FC-80CB-56592BA18C95}" type="datetimeFigureOut">
              <a:rPr lang="hu-HU" smtClean="0"/>
              <a:pPr/>
              <a:t>2016.11.24.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5F5F36-3FFB-4649-B0C1-2F9B49201EAA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D085E-5155-43FC-80CB-56592BA18C95}" type="datetimeFigureOut">
              <a:rPr lang="hu-HU" smtClean="0"/>
              <a:pPr/>
              <a:t>2016.11.24.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5F5F36-3FFB-4649-B0C1-2F9B49201EAA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D085E-5155-43FC-80CB-56592BA18C95}" type="datetimeFigureOut">
              <a:rPr lang="hu-HU" smtClean="0"/>
              <a:pPr/>
              <a:t>2016.11.24.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5F5F36-3FFB-4649-B0C1-2F9B49201EAA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hu-HU" smtClean="0"/>
              <a:t>Mintaszöveg szerkesztése</a:t>
            </a:r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hu-HU" smtClean="0"/>
              <a:t>Mintaszöveg szerkesztése</a:t>
            </a:r>
          </a:p>
        </p:txBody>
      </p:sp>
      <p:sp>
        <p:nvSpPr>
          <p:cNvPr id="5" name="Tartalom helye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26" name="Dátum helye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95AD085E-5155-43FC-80CB-56592BA18C95}" type="datetimeFigureOut">
              <a:rPr lang="hu-HU" smtClean="0"/>
              <a:pPr/>
              <a:t>2016.11.24.</a:t>
            </a:fld>
            <a:endParaRPr lang="hu-HU"/>
          </a:p>
        </p:txBody>
      </p:sp>
      <p:sp>
        <p:nvSpPr>
          <p:cNvPr id="27" name="Dia számának helye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555F5F36-3FFB-4649-B0C1-2F9B49201EAA}" type="slidenum">
              <a:rPr lang="hu-HU" smtClean="0"/>
              <a:pPr/>
              <a:t>‹#›</a:t>
            </a:fld>
            <a:endParaRPr lang="hu-HU"/>
          </a:p>
        </p:txBody>
      </p:sp>
      <p:sp>
        <p:nvSpPr>
          <p:cNvPr id="28" name="Élőláb helye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hu-H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fld id="{95AD085E-5155-43FC-80CB-56592BA18C95}" type="datetimeFigureOut">
              <a:rPr lang="hu-HU" smtClean="0"/>
              <a:pPr/>
              <a:t>2016.11.24.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555F5F36-3FFB-4649-B0C1-2F9B49201EAA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D085E-5155-43FC-80CB-56592BA18C95}" type="datetimeFigureOut">
              <a:rPr lang="hu-HU" smtClean="0"/>
              <a:pPr/>
              <a:t>2016.11.24.</a:t>
            </a:fld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5F5F36-3FFB-4649-B0C1-2F9B49201EAA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Szöveg helye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D085E-5155-43FC-80CB-56592BA18C95}" type="datetimeFigureOut">
              <a:rPr lang="hu-HU" smtClean="0"/>
              <a:pPr/>
              <a:t>2016.11.24.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5F5F36-3FFB-4649-B0C1-2F9B49201EAA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hu-HU" smtClean="0"/>
              <a:t>Kép beszúrásához kattintson az ikonra</a:t>
            </a:r>
            <a:endParaRPr kumimoji="0" lang="en-US" dirty="0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D085E-5155-43FC-80CB-56592BA18C95}" type="datetimeFigureOut">
              <a:rPr lang="hu-HU" smtClean="0"/>
              <a:pPr/>
              <a:t>2016.11.24.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5F5F36-3FFB-4649-B0C1-2F9B49201EAA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églalap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Téglalap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0" name="Téglalap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1" name="Téglalap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Téglalap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3" name="Lekerekített téglalap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4" name="Lekerekített téglalap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5" name="Téglalap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Téglalap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Téglalap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8" name="Téglalap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Téglalap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0" name="Téglalap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Cím helye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13" name="Szöveg helye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hu-HU" smtClean="0"/>
              <a:t>Mintaszöveg szerkesztése</a:t>
            </a:r>
          </a:p>
          <a:p>
            <a:pPr lvl="1" eaLnBrk="1" latinLnBrk="0" hangingPunct="1"/>
            <a:r>
              <a:rPr kumimoji="0" lang="hu-HU" smtClean="0"/>
              <a:t>Második szint</a:t>
            </a:r>
          </a:p>
          <a:p>
            <a:pPr lvl="2" eaLnBrk="1" latinLnBrk="0" hangingPunct="1"/>
            <a:r>
              <a:rPr kumimoji="0" lang="hu-HU" smtClean="0"/>
              <a:t>Harmadik szint</a:t>
            </a:r>
          </a:p>
          <a:p>
            <a:pPr lvl="3" eaLnBrk="1" latinLnBrk="0" hangingPunct="1"/>
            <a:r>
              <a:rPr kumimoji="0" lang="hu-HU" smtClean="0"/>
              <a:t>Negyedik szint</a:t>
            </a:r>
          </a:p>
          <a:p>
            <a:pPr lvl="4" eaLnBrk="1" latinLnBrk="0" hangingPunct="1"/>
            <a:r>
              <a:rPr kumimoji="0" lang="hu-HU" smtClean="0"/>
              <a:t>Ötödik szint</a:t>
            </a:r>
            <a:endParaRPr kumimoji="0" lang="en-US"/>
          </a:p>
        </p:txBody>
      </p:sp>
      <p:sp>
        <p:nvSpPr>
          <p:cNvPr id="14" name="Dátum helye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95AD085E-5155-43FC-80CB-56592BA18C95}" type="datetimeFigureOut">
              <a:rPr lang="hu-HU" smtClean="0"/>
              <a:pPr/>
              <a:t>2016.11.24.</a:t>
            </a:fld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hu-HU"/>
          </a:p>
        </p:txBody>
      </p:sp>
      <p:sp>
        <p:nvSpPr>
          <p:cNvPr id="23" name="Dia számának helye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555F5F36-3FFB-4649-B0C1-2F9B49201EAA}" type="slidenum">
              <a:rPr lang="hu-HU" smtClean="0"/>
              <a:pPr/>
              <a:t>‹#›</a:t>
            </a:fld>
            <a:endParaRPr lang="hu-H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" Target="slide22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" Target="slide23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slide" Target="slide2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slide" Target="slide2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" Target="slide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" Target="slide5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" Target="slide6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" Target="slide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" Target="slide14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" Target="slide8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slide" Target="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slide" Target="slide10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slide" Target="slide11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21.png"/><Relationship Id="rId2" Type="http://schemas.openxmlformats.org/officeDocument/2006/relationships/slide" Target="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slide" Target="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" Target="slide15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" Target="slide16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" Target="slide17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" Target="slide18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19.xml"/><Relationship Id="rId2" Type="http://schemas.openxmlformats.org/officeDocument/2006/relationships/slide" Target="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" Target="slide20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slide" Target="slide2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u-HU" dirty="0" smtClean="0"/>
              <a:t>5. évfolyam – 3. téma </a:t>
            </a:r>
            <a:endParaRPr lang="hu-HU" dirty="0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hu-HU" dirty="0" smtClean="0"/>
              <a:t>Ókori Görögország</a:t>
            </a:r>
            <a:endParaRPr lang="hu-H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500034" y="642918"/>
            <a:ext cx="8229600" cy="1066800"/>
          </a:xfrm>
        </p:spPr>
        <p:txBody>
          <a:bodyPr/>
          <a:lstStyle/>
          <a:p>
            <a:pPr algn="ctr"/>
            <a:r>
              <a:rPr lang="hu-HU" dirty="0" smtClean="0"/>
              <a:t>9. Adja meg a párokat!</a:t>
            </a:r>
            <a:endParaRPr lang="hu-HU" dirty="0"/>
          </a:p>
        </p:txBody>
      </p:sp>
      <p:sp>
        <p:nvSpPr>
          <p:cNvPr id="5" name="Téglalap 4"/>
          <p:cNvSpPr/>
          <p:nvPr/>
        </p:nvSpPr>
        <p:spPr>
          <a:xfrm>
            <a:off x="7429520" y="6215082"/>
            <a:ext cx="1321196" cy="369332"/>
          </a:xfrm>
          <a:prstGeom prst="rect">
            <a:avLst/>
          </a:prstGeom>
          <a:solidFill>
            <a:srgbClr val="FFC000"/>
          </a:solidFill>
        </p:spPr>
        <p:txBody>
          <a:bodyPr wrap="none">
            <a:spAutoFit/>
          </a:bodyPr>
          <a:lstStyle/>
          <a:p>
            <a:r>
              <a:rPr lang="hu-HU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hlinkClick r:id="rId2" action="ppaction://hlinksldjump"/>
              </a:rPr>
              <a:t>Megoldás</a:t>
            </a:r>
            <a:endParaRPr lang="hu-HU" dirty="0"/>
          </a:p>
        </p:txBody>
      </p:sp>
      <p:graphicFrame>
        <p:nvGraphicFramePr>
          <p:cNvPr id="6" name="Táblázat 5"/>
          <p:cNvGraphicFramePr>
            <a:graphicFrameLocks noGrp="1"/>
          </p:cNvGraphicFramePr>
          <p:nvPr/>
        </p:nvGraphicFramePr>
        <p:xfrm>
          <a:off x="1071538" y="2000240"/>
          <a:ext cx="6572296" cy="3337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86148"/>
                <a:gridCol w="3286148"/>
              </a:tblGrid>
              <a:tr h="370840">
                <a:tc>
                  <a:txBody>
                    <a:bodyPr/>
                    <a:lstStyle/>
                    <a:p>
                      <a:r>
                        <a:rPr lang="hu-HU" dirty="0" smtClean="0"/>
                        <a:t>Személy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dirty="0" smtClean="0"/>
                        <a:t>Miről ismert?</a:t>
                      </a:r>
                      <a:endParaRPr lang="hu-H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342900" indent="-342900">
                        <a:buFont typeface="+mj-lt"/>
                        <a:buNone/>
                      </a:pPr>
                      <a:r>
                        <a:rPr lang="hu-HU" dirty="0" smtClean="0"/>
                        <a:t>1.</a:t>
                      </a:r>
                      <a:r>
                        <a:rPr lang="hu-HU" baseline="0" dirty="0" smtClean="0"/>
                        <a:t> </a:t>
                      </a:r>
                      <a:r>
                        <a:rPr lang="hu-HU" dirty="0" smtClean="0"/>
                        <a:t>Hippokratész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indent="-342900">
                        <a:buFont typeface="+mj-lt"/>
                        <a:buNone/>
                      </a:pPr>
                      <a:r>
                        <a:rPr lang="hu-HU" dirty="0" smtClean="0"/>
                        <a:t>A:</a:t>
                      </a:r>
                      <a:r>
                        <a:rPr lang="hu-HU" baseline="0" dirty="0" smtClean="0"/>
                        <a:t> </a:t>
                      </a:r>
                      <a:r>
                        <a:rPr lang="hu-HU" dirty="0" smtClean="0"/>
                        <a:t> Labirintus bika szörnye</a:t>
                      </a:r>
                      <a:endParaRPr lang="hu-H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342900" indent="-342900">
                        <a:buFont typeface="+mj-lt"/>
                        <a:buNone/>
                      </a:pPr>
                      <a:r>
                        <a:rPr lang="hu-HU" dirty="0" smtClean="0"/>
                        <a:t>2. Xerxész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indent="-342900">
                        <a:buFont typeface="+mj-lt"/>
                        <a:buNone/>
                      </a:pPr>
                      <a:r>
                        <a:rPr lang="hu-HU" dirty="0" smtClean="0"/>
                        <a:t>B: Spártai király</a:t>
                      </a:r>
                      <a:endParaRPr lang="hu-H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342900" indent="-342900">
                        <a:buFont typeface="+mj-lt"/>
                        <a:buNone/>
                      </a:pPr>
                      <a:r>
                        <a:rPr lang="hu-HU" dirty="0" smtClean="0"/>
                        <a:t>3. </a:t>
                      </a:r>
                      <a:r>
                        <a:rPr lang="hu-HU" dirty="0" err="1" smtClean="0"/>
                        <a:t>Párisz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indent="-342900">
                        <a:buFont typeface="+mj-lt"/>
                        <a:buNone/>
                      </a:pPr>
                      <a:r>
                        <a:rPr lang="hu-HU" dirty="0" smtClean="0"/>
                        <a:t>C: Perzsa király</a:t>
                      </a:r>
                      <a:endParaRPr lang="hu-H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342900" indent="-342900">
                        <a:buFont typeface="+mj-lt"/>
                        <a:buNone/>
                      </a:pPr>
                      <a:r>
                        <a:rPr lang="hu-HU" dirty="0" smtClean="0"/>
                        <a:t>4. Homérosz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indent="-342900">
                        <a:buFont typeface="+mj-lt"/>
                        <a:buNone/>
                      </a:pPr>
                      <a:r>
                        <a:rPr lang="hu-HU" dirty="0" smtClean="0"/>
                        <a:t>D: Trójai királyfi</a:t>
                      </a:r>
                      <a:endParaRPr lang="hu-H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342900" indent="-342900">
                        <a:buFont typeface="+mj-lt"/>
                        <a:buNone/>
                      </a:pPr>
                      <a:r>
                        <a:rPr lang="hu-HU" dirty="0" smtClean="0"/>
                        <a:t>5. Héra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indent="-342900">
                        <a:buFont typeface="+mj-lt"/>
                        <a:buNone/>
                      </a:pPr>
                      <a:r>
                        <a:rPr lang="hu-HU" dirty="0" smtClean="0"/>
                        <a:t>E: Athéni politikus</a:t>
                      </a:r>
                      <a:endParaRPr lang="hu-H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342900" indent="-342900">
                        <a:buFont typeface="+mj-lt"/>
                        <a:buNone/>
                      </a:pPr>
                      <a:r>
                        <a:rPr lang="hu-HU" dirty="0" smtClean="0"/>
                        <a:t>6. </a:t>
                      </a:r>
                      <a:r>
                        <a:rPr lang="hu-HU" dirty="0" err="1" smtClean="0"/>
                        <a:t>Minotaurusz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indent="-342900">
                        <a:buFont typeface="+mj-lt"/>
                        <a:buNone/>
                      </a:pPr>
                      <a:r>
                        <a:rPr lang="hu-HU" dirty="0" smtClean="0"/>
                        <a:t>F: Iliász</a:t>
                      </a:r>
                      <a:r>
                        <a:rPr lang="hu-HU" baseline="0" dirty="0" smtClean="0"/>
                        <a:t> és Odüsszeia szerzője</a:t>
                      </a:r>
                      <a:endParaRPr lang="hu-H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342900" indent="-342900">
                        <a:buFont typeface="+mj-lt"/>
                        <a:buNone/>
                      </a:pPr>
                      <a:r>
                        <a:rPr lang="hu-HU" dirty="0" smtClean="0"/>
                        <a:t>7. Periklész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indent="-342900">
                        <a:buFont typeface="+mj-lt"/>
                        <a:buNone/>
                      </a:pPr>
                      <a:r>
                        <a:rPr lang="hu-HU" dirty="0" smtClean="0"/>
                        <a:t>G: Görög</a:t>
                      </a:r>
                      <a:r>
                        <a:rPr lang="hu-HU" baseline="0" dirty="0" smtClean="0"/>
                        <a:t> orvos</a:t>
                      </a:r>
                      <a:endParaRPr lang="hu-H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342900" indent="-342900">
                        <a:buFont typeface="+mj-lt"/>
                        <a:buNone/>
                      </a:pPr>
                      <a:r>
                        <a:rPr lang="hu-HU" dirty="0" smtClean="0"/>
                        <a:t>8. </a:t>
                      </a:r>
                      <a:r>
                        <a:rPr lang="hu-HU" dirty="0" err="1" smtClean="0"/>
                        <a:t>Leonidasz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indent="-342900">
                        <a:buFont typeface="+mj-lt"/>
                        <a:buNone/>
                      </a:pPr>
                      <a:r>
                        <a:rPr lang="hu-HU" dirty="0" smtClean="0"/>
                        <a:t>H: Görög istennő</a:t>
                      </a:r>
                      <a:endParaRPr lang="hu-HU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500034" y="642918"/>
            <a:ext cx="8229600" cy="1066800"/>
          </a:xfrm>
        </p:spPr>
        <p:txBody>
          <a:bodyPr/>
          <a:lstStyle/>
          <a:p>
            <a:pPr algn="ctr"/>
            <a:r>
              <a:rPr lang="hu-HU" dirty="0" smtClean="0"/>
              <a:t>10. Mikor történt?</a:t>
            </a:r>
            <a:endParaRPr lang="hu-HU" dirty="0"/>
          </a:p>
        </p:txBody>
      </p:sp>
      <p:sp>
        <p:nvSpPr>
          <p:cNvPr id="4" name="Téglalap 3"/>
          <p:cNvSpPr/>
          <p:nvPr/>
        </p:nvSpPr>
        <p:spPr>
          <a:xfrm>
            <a:off x="7572396" y="6215082"/>
            <a:ext cx="1321196" cy="369332"/>
          </a:xfrm>
          <a:prstGeom prst="rect">
            <a:avLst/>
          </a:prstGeom>
          <a:solidFill>
            <a:srgbClr val="FFC000"/>
          </a:solidFill>
        </p:spPr>
        <p:txBody>
          <a:bodyPr wrap="none">
            <a:spAutoFit/>
          </a:bodyPr>
          <a:lstStyle/>
          <a:p>
            <a:r>
              <a:rPr lang="hu-HU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hlinkClick r:id="rId2" action="ppaction://hlinksldjump"/>
              </a:rPr>
              <a:t>Megoldás</a:t>
            </a:r>
            <a:endParaRPr lang="hu-HU" dirty="0"/>
          </a:p>
        </p:txBody>
      </p:sp>
      <p:sp>
        <p:nvSpPr>
          <p:cNvPr id="5" name="Szövegdoboz 4"/>
          <p:cNvSpPr txBox="1"/>
          <p:nvPr/>
        </p:nvSpPr>
        <p:spPr>
          <a:xfrm>
            <a:off x="5214942" y="1857364"/>
            <a:ext cx="3714776" cy="3077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spcBef>
                <a:spcPts val="1200"/>
              </a:spcBef>
              <a:buFont typeface="+mj-lt"/>
              <a:buAutoNum type="arabicPeriod"/>
            </a:pPr>
            <a:r>
              <a:rPr lang="hu-HU" sz="2400" dirty="0" smtClean="0"/>
              <a:t>Kr.e. 12. század</a:t>
            </a:r>
            <a:endParaRPr lang="hu-HU" sz="2400" dirty="0" smtClean="0"/>
          </a:p>
          <a:p>
            <a:pPr marL="457200" indent="-457200">
              <a:spcBef>
                <a:spcPts val="1200"/>
              </a:spcBef>
              <a:buFont typeface="+mj-lt"/>
              <a:buAutoNum type="arabicPeriod"/>
            </a:pPr>
            <a:r>
              <a:rPr lang="hu-HU" sz="2400" dirty="0" smtClean="0"/>
              <a:t>Kr.e. </a:t>
            </a:r>
            <a:r>
              <a:rPr lang="hu-HU" sz="2400" dirty="0" smtClean="0"/>
              <a:t>776</a:t>
            </a:r>
          </a:p>
          <a:p>
            <a:pPr marL="457200" indent="-457200">
              <a:spcBef>
                <a:spcPts val="1200"/>
              </a:spcBef>
              <a:buFont typeface="+mj-lt"/>
              <a:buAutoNum type="arabicPeriod"/>
            </a:pPr>
            <a:r>
              <a:rPr lang="hu-HU" sz="2400" dirty="0" smtClean="0"/>
              <a:t>Kr.e. </a:t>
            </a:r>
            <a:r>
              <a:rPr lang="hu-HU" sz="2400" dirty="0" smtClean="0"/>
              <a:t>490</a:t>
            </a:r>
          </a:p>
          <a:p>
            <a:pPr marL="457200" indent="-457200">
              <a:spcBef>
                <a:spcPts val="1200"/>
              </a:spcBef>
              <a:buFont typeface="+mj-lt"/>
              <a:buAutoNum type="arabicPeriod"/>
            </a:pPr>
            <a:r>
              <a:rPr lang="hu-HU" sz="2400" dirty="0" smtClean="0"/>
              <a:t>Kr.e. </a:t>
            </a:r>
            <a:r>
              <a:rPr lang="hu-HU" sz="2400" dirty="0" smtClean="0"/>
              <a:t>480</a:t>
            </a:r>
          </a:p>
          <a:p>
            <a:pPr marL="457200" indent="-457200">
              <a:spcBef>
                <a:spcPts val="1200"/>
              </a:spcBef>
              <a:buFont typeface="+mj-lt"/>
              <a:buAutoNum type="arabicPeriod"/>
            </a:pPr>
            <a:r>
              <a:rPr lang="hu-HU" sz="2400" dirty="0" smtClean="0"/>
              <a:t>Kr.e. 5. század</a:t>
            </a:r>
            <a:endParaRPr lang="hu-HU" sz="2400" dirty="0" smtClean="0"/>
          </a:p>
          <a:p>
            <a:pPr marL="457200" indent="-457200">
              <a:spcBef>
                <a:spcPts val="1200"/>
              </a:spcBef>
              <a:buFont typeface="+mj-lt"/>
              <a:buAutoNum type="arabicPeriod"/>
            </a:pPr>
            <a:r>
              <a:rPr lang="hu-HU" sz="2400" dirty="0" smtClean="0"/>
              <a:t>Kr.e. 4. század</a:t>
            </a:r>
            <a:endParaRPr lang="hu-HU" sz="2400" dirty="0" smtClean="0"/>
          </a:p>
        </p:txBody>
      </p:sp>
      <p:sp>
        <p:nvSpPr>
          <p:cNvPr id="6" name="Szövegdoboz 5"/>
          <p:cNvSpPr txBox="1"/>
          <p:nvPr/>
        </p:nvSpPr>
        <p:spPr>
          <a:xfrm>
            <a:off x="571472" y="1899716"/>
            <a:ext cx="3929090" cy="3077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spcBef>
                <a:spcPts val="1200"/>
              </a:spcBef>
              <a:buFont typeface="+mj-lt"/>
              <a:buAutoNum type="alphaUcPeriod"/>
            </a:pPr>
            <a:r>
              <a:rPr lang="hu-HU" sz="2400" dirty="0" smtClean="0"/>
              <a:t>Alexandrosz </a:t>
            </a:r>
          </a:p>
          <a:p>
            <a:pPr marL="457200" indent="-457200">
              <a:spcBef>
                <a:spcPts val="1200"/>
              </a:spcBef>
              <a:buFont typeface="+mj-lt"/>
              <a:buAutoNum type="alphaUcPeriod"/>
            </a:pPr>
            <a:r>
              <a:rPr lang="hu-HU" sz="2400" dirty="0" smtClean="0"/>
              <a:t>Első görög olimpia</a:t>
            </a:r>
          </a:p>
          <a:p>
            <a:pPr marL="457200" indent="-457200">
              <a:spcBef>
                <a:spcPts val="1200"/>
              </a:spcBef>
              <a:buFont typeface="+mj-lt"/>
              <a:buAutoNum type="alphaUcPeriod"/>
            </a:pPr>
            <a:r>
              <a:rPr lang="hu-HU" sz="2400" dirty="0" smtClean="0"/>
              <a:t>Trójai háború</a:t>
            </a:r>
          </a:p>
          <a:p>
            <a:pPr marL="457200" indent="-457200">
              <a:spcBef>
                <a:spcPts val="1200"/>
              </a:spcBef>
              <a:buFont typeface="+mj-lt"/>
              <a:buAutoNum type="alphaUcPeriod"/>
            </a:pPr>
            <a:r>
              <a:rPr lang="hu-HU" sz="2400" dirty="0" smtClean="0"/>
              <a:t>Thermopülai csata</a:t>
            </a:r>
          </a:p>
          <a:p>
            <a:pPr marL="457200" indent="-457200">
              <a:spcBef>
                <a:spcPts val="1200"/>
              </a:spcBef>
              <a:buFont typeface="+mj-lt"/>
              <a:buAutoNum type="alphaUcPeriod"/>
            </a:pPr>
            <a:r>
              <a:rPr lang="hu-HU" sz="2400" dirty="0" smtClean="0"/>
              <a:t>Maratoni </a:t>
            </a:r>
            <a:r>
              <a:rPr lang="hu-HU" sz="2400" dirty="0" smtClean="0"/>
              <a:t>csata</a:t>
            </a:r>
          </a:p>
          <a:p>
            <a:pPr marL="457200" indent="-457200">
              <a:spcBef>
                <a:spcPts val="1200"/>
              </a:spcBef>
              <a:buFont typeface="+mj-lt"/>
              <a:buAutoNum type="alphaUcPeriod"/>
            </a:pPr>
            <a:r>
              <a:rPr lang="hu-HU" sz="2400" dirty="0" smtClean="0"/>
              <a:t>Athén virágkora</a:t>
            </a:r>
            <a:endParaRPr lang="hu-H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500034" y="642918"/>
            <a:ext cx="8229600" cy="1066800"/>
          </a:xfrm>
        </p:spPr>
        <p:txBody>
          <a:bodyPr>
            <a:normAutofit fontScale="90000"/>
          </a:bodyPr>
          <a:lstStyle/>
          <a:p>
            <a:pPr algn="ctr"/>
            <a:r>
              <a:rPr lang="hu-HU" dirty="0" smtClean="0"/>
              <a:t>11. Melyek a görög olimpia versenyszámai!</a:t>
            </a:r>
            <a:endParaRPr lang="hu-HU" dirty="0"/>
          </a:p>
        </p:txBody>
      </p:sp>
      <p:sp>
        <p:nvSpPr>
          <p:cNvPr id="5" name="Téglalap 4"/>
          <p:cNvSpPr/>
          <p:nvPr/>
        </p:nvSpPr>
        <p:spPr>
          <a:xfrm>
            <a:off x="7500958" y="6215082"/>
            <a:ext cx="1321196" cy="369332"/>
          </a:xfrm>
          <a:prstGeom prst="rect">
            <a:avLst/>
          </a:prstGeom>
          <a:solidFill>
            <a:srgbClr val="FFC000"/>
          </a:solidFill>
        </p:spPr>
        <p:txBody>
          <a:bodyPr wrap="none">
            <a:spAutoFit/>
          </a:bodyPr>
          <a:lstStyle/>
          <a:p>
            <a:r>
              <a:rPr lang="hu-HU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hlinkClick r:id="rId2" action="ppaction://hlinksldjump"/>
              </a:rPr>
              <a:t>Megoldás</a:t>
            </a:r>
            <a:endParaRPr lang="hu-HU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34" y="4143380"/>
            <a:ext cx="2819400" cy="161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643702" y="1643050"/>
            <a:ext cx="2152650" cy="212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000100" y="1928802"/>
            <a:ext cx="1905000" cy="1228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000496" y="2500306"/>
            <a:ext cx="1866900" cy="2447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50" name="Picture 6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643702" y="4286256"/>
            <a:ext cx="22860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34" y="4071942"/>
            <a:ext cx="2819400" cy="161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643702" y="1571612"/>
            <a:ext cx="2152650" cy="212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000100" y="1857364"/>
            <a:ext cx="1905000" cy="1228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" name="Picture 5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000496" y="2428868"/>
            <a:ext cx="1866900" cy="2447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" name="Picture 6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643702" y="4214818"/>
            <a:ext cx="22860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4" name="Téglalap 13"/>
          <p:cNvSpPr/>
          <p:nvPr/>
        </p:nvSpPr>
        <p:spPr>
          <a:xfrm>
            <a:off x="2285984" y="1857364"/>
            <a:ext cx="574196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u-HU" sz="40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A</a:t>
            </a:r>
            <a:endParaRPr lang="hu-HU" sz="40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chemeClr val="bg1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15" name="Téglalap 14"/>
          <p:cNvSpPr/>
          <p:nvPr/>
        </p:nvSpPr>
        <p:spPr>
          <a:xfrm>
            <a:off x="2714612" y="5072074"/>
            <a:ext cx="574196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u-HU" sz="40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B</a:t>
            </a:r>
            <a:endParaRPr lang="hu-HU" sz="40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chemeClr val="bg1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16" name="Téglalap 15"/>
          <p:cNvSpPr/>
          <p:nvPr/>
        </p:nvSpPr>
        <p:spPr>
          <a:xfrm>
            <a:off x="5357818" y="4214818"/>
            <a:ext cx="551754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u-HU" sz="40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C</a:t>
            </a:r>
            <a:endParaRPr lang="hu-HU" sz="40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chemeClr val="bg1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17" name="Téglalap 16"/>
          <p:cNvSpPr/>
          <p:nvPr/>
        </p:nvSpPr>
        <p:spPr>
          <a:xfrm>
            <a:off x="8001024" y="3000372"/>
            <a:ext cx="612668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u-HU" sz="40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D</a:t>
            </a:r>
            <a:endParaRPr lang="hu-HU" sz="40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chemeClr val="bg1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18" name="Téglalap 17"/>
          <p:cNvSpPr/>
          <p:nvPr/>
        </p:nvSpPr>
        <p:spPr>
          <a:xfrm>
            <a:off x="8358214" y="5143512"/>
            <a:ext cx="574196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u-HU" sz="40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E</a:t>
            </a:r>
            <a:endParaRPr lang="hu-HU" sz="40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chemeClr val="bg1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28564" y="642918"/>
            <a:ext cx="8715436" cy="1066800"/>
          </a:xfrm>
        </p:spPr>
        <p:txBody>
          <a:bodyPr>
            <a:normAutofit/>
          </a:bodyPr>
          <a:lstStyle/>
          <a:p>
            <a:pPr algn="ctr"/>
            <a:r>
              <a:rPr lang="hu-HU" sz="3200" dirty="0" smtClean="0"/>
              <a:t>12. Mi tartotta össze a görög városállamokat!</a:t>
            </a:r>
            <a:endParaRPr lang="hu-HU" sz="3200" dirty="0"/>
          </a:p>
        </p:txBody>
      </p:sp>
      <p:sp>
        <p:nvSpPr>
          <p:cNvPr id="6" name="Téglalap 5"/>
          <p:cNvSpPr/>
          <p:nvPr/>
        </p:nvSpPr>
        <p:spPr>
          <a:xfrm>
            <a:off x="7500958" y="6143644"/>
            <a:ext cx="1321196" cy="369332"/>
          </a:xfrm>
          <a:prstGeom prst="rect">
            <a:avLst/>
          </a:prstGeom>
          <a:solidFill>
            <a:srgbClr val="FFC000"/>
          </a:solidFill>
        </p:spPr>
        <p:txBody>
          <a:bodyPr wrap="none">
            <a:spAutoFit/>
          </a:bodyPr>
          <a:lstStyle/>
          <a:p>
            <a:r>
              <a:rPr lang="hu-HU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hlinkClick r:id="rId2" action="ppaction://hlinksldjump"/>
              </a:rPr>
              <a:t>Megoldás</a:t>
            </a:r>
            <a:endParaRPr lang="hu-HU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3438" y="1571612"/>
            <a:ext cx="2447925" cy="1866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714480" y="1643050"/>
            <a:ext cx="24003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357950" y="3857628"/>
            <a:ext cx="2466975" cy="185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00034" y="3786190"/>
            <a:ext cx="2047875" cy="2238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Szövegdoboz 8"/>
          <p:cNvSpPr txBox="1"/>
          <p:nvPr/>
        </p:nvSpPr>
        <p:spPr>
          <a:xfrm>
            <a:off x="3286116" y="4000504"/>
            <a:ext cx="2571768" cy="14311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Bef>
                <a:spcPts val="600"/>
              </a:spcBef>
              <a:buFont typeface="+mj-lt"/>
              <a:buAutoNum type="alphaUcPeriod"/>
            </a:pPr>
            <a:r>
              <a:rPr lang="hu-HU" dirty="0" smtClean="0"/>
              <a:t>_____________</a:t>
            </a:r>
          </a:p>
          <a:p>
            <a:pPr marL="342900" indent="-342900">
              <a:spcBef>
                <a:spcPts val="600"/>
              </a:spcBef>
              <a:buFont typeface="+mj-lt"/>
              <a:buAutoNum type="alphaUcPeriod"/>
            </a:pPr>
            <a:r>
              <a:rPr lang="hu-HU" dirty="0" smtClean="0"/>
              <a:t>_____________</a:t>
            </a:r>
          </a:p>
          <a:p>
            <a:pPr marL="342900" indent="-342900">
              <a:spcBef>
                <a:spcPts val="600"/>
              </a:spcBef>
              <a:buFont typeface="+mj-lt"/>
              <a:buAutoNum type="alphaUcPeriod"/>
            </a:pPr>
            <a:r>
              <a:rPr lang="hu-HU" dirty="0" smtClean="0"/>
              <a:t>_____________</a:t>
            </a:r>
          </a:p>
          <a:p>
            <a:pPr marL="342900" indent="-342900">
              <a:spcBef>
                <a:spcPts val="600"/>
              </a:spcBef>
              <a:buFont typeface="+mj-lt"/>
              <a:buAutoNum type="alphaUcPeriod"/>
            </a:pPr>
            <a:r>
              <a:rPr lang="hu-HU" dirty="0" smtClean="0"/>
              <a:t>_____________</a:t>
            </a:r>
            <a:endParaRPr lang="hu-H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28596" y="642918"/>
            <a:ext cx="8229600" cy="1066800"/>
          </a:xfrm>
        </p:spPr>
        <p:txBody>
          <a:bodyPr/>
          <a:lstStyle/>
          <a:p>
            <a:pPr algn="ctr"/>
            <a:r>
              <a:rPr lang="hu-HU" dirty="0" smtClean="0"/>
              <a:t>1. Megoldás</a:t>
            </a:r>
            <a:endParaRPr lang="hu-HU" dirty="0"/>
          </a:p>
        </p:txBody>
      </p:sp>
      <p:sp>
        <p:nvSpPr>
          <p:cNvPr id="6" name="Téglalap 5"/>
          <p:cNvSpPr/>
          <p:nvPr/>
        </p:nvSpPr>
        <p:spPr>
          <a:xfrm>
            <a:off x="7500958" y="6143644"/>
            <a:ext cx="939681" cy="369332"/>
          </a:xfrm>
          <a:prstGeom prst="rect">
            <a:avLst/>
          </a:prstGeom>
          <a:solidFill>
            <a:srgbClr val="FFC000"/>
          </a:solidFill>
        </p:spPr>
        <p:txBody>
          <a:bodyPr wrap="none">
            <a:spAutoFit/>
          </a:bodyPr>
          <a:lstStyle/>
          <a:p>
            <a:r>
              <a:rPr lang="hu-HU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hlinkClick r:id="rId2" action="ppaction://hlinksldjump"/>
              </a:rPr>
              <a:t>Vissza</a:t>
            </a:r>
            <a:endParaRPr lang="hu-H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/>
          <a:srcRect l="24023" t="38086" r="20312" b="16992"/>
          <a:stretch>
            <a:fillRect/>
          </a:stretch>
        </p:blipFill>
        <p:spPr bwMode="auto">
          <a:xfrm>
            <a:off x="428595" y="1714488"/>
            <a:ext cx="8409495" cy="40719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500034" y="642918"/>
            <a:ext cx="8229600" cy="1066800"/>
          </a:xfrm>
        </p:spPr>
        <p:txBody>
          <a:bodyPr/>
          <a:lstStyle/>
          <a:p>
            <a:pPr algn="ctr"/>
            <a:r>
              <a:rPr lang="hu-HU" dirty="0" smtClean="0"/>
              <a:t>2. Megoldás! </a:t>
            </a:r>
            <a:endParaRPr lang="hu-HU" dirty="0"/>
          </a:p>
        </p:txBody>
      </p:sp>
      <p:sp>
        <p:nvSpPr>
          <p:cNvPr id="6" name="Téglalap 5"/>
          <p:cNvSpPr/>
          <p:nvPr/>
        </p:nvSpPr>
        <p:spPr>
          <a:xfrm>
            <a:off x="7429520" y="6488692"/>
            <a:ext cx="93968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hlinkClick r:id="rId2" action="ppaction://hlinksldjump"/>
              </a:rPr>
              <a:t>Vissza</a:t>
            </a:r>
            <a:endParaRPr lang="hu-HU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71469" y="1714488"/>
            <a:ext cx="5429288" cy="4089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Szövegdoboz 4"/>
          <p:cNvSpPr txBox="1"/>
          <p:nvPr/>
        </p:nvSpPr>
        <p:spPr>
          <a:xfrm>
            <a:off x="5357818" y="1500174"/>
            <a:ext cx="3929090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hu-HU" dirty="0" smtClean="0"/>
              <a:t>Zeusz: </a:t>
            </a:r>
            <a:r>
              <a:rPr lang="hu-HU" b="1" dirty="0" smtClean="0">
                <a:solidFill>
                  <a:srgbClr val="FF0000"/>
                </a:solidFill>
              </a:rPr>
              <a:t>Főisten</a:t>
            </a:r>
          </a:p>
          <a:p>
            <a:pPr marL="342900" indent="-342900">
              <a:buFont typeface="+mj-lt"/>
              <a:buAutoNum type="arabicPeriod"/>
            </a:pPr>
            <a:r>
              <a:rPr lang="hu-HU" dirty="0" err="1" smtClean="0"/>
              <a:t>Poszeidon</a:t>
            </a:r>
            <a:r>
              <a:rPr lang="hu-HU" dirty="0" smtClean="0"/>
              <a:t>: </a:t>
            </a:r>
            <a:r>
              <a:rPr lang="hu-HU" b="1" dirty="0" smtClean="0">
                <a:solidFill>
                  <a:srgbClr val="FF0000"/>
                </a:solidFill>
              </a:rPr>
              <a:t>Tengerek ura</a:t>
            </a:r>
          </a:p>
          <a:p>
            <a:pPr marL="342900" indent="-342900">
              <a:buFont typeface="+mj-lt"/>
              <a:buAutoNum type="arabicPeriod"/>
            </a:pPr>
            <a:r>
              <a:rPr lang="hu-HU" dirty="0" err="1" smtClean="0"/>
              <a:t>Hádész</a:t>
            </a:r>
            <a:r>
              <a:rPr lang="hu-HU" dirty="0" smtClean="0"/>
              <a:t>: </a:t>
            </a:r>
            <a:r>
              <a:rPr lang="hu-HU" b="1" dirty="0" smtClean="0">
                <a:solidFill>
                  <a:srgbClr val="FF0000"/>
                </a:solidFill>
              </a:rPr>
              <a:t>Alvilág istene</a:t>
            </a:r>
          </a:p>
          <a:p>
            <a:pPr marL="342900" indent="-342900">
              <a:buFont typeface="+mj-lt"/>
              <a:buAutoNum type="arabicPeriod"/>
            </a:pPr>
            <a:r>
              <a:rPr lang="hu-HU" dirty="0" err="1" smtClean="0"/>
              <a:t>Hestia</a:t>
            </a:r>
            <a:r>
              <a:rPr lang="hu-HU" dirty="0" smtClean="0"/>
              <a:t>: </a:t>
            </a:r>
            <a:r>
              <a:rPr lang="hu-HU" b="1" dirty="0" smtClean="0">
                <a:solidFill>
                  <a:srgbClr val="FF0000"/>
                </a:solidFill>
              </a:rPr>
              <a:t>Család, otthon</a:t>
            </a:r>
          </a:p>
          <a:p>
            <a:pPr marL="342900" indent="-342900">
              <a:buFont typeface="+mj-lt"/>
              <a:buAutoNum type="arabicPeriod"/>
            </a:pPr>
            <a:r>
              <a:rPr lang="hu-HU" dirty="0" smtClean="0"/>
              <a:t>Héra</a:t>
            </a:r>
            <a:r>
              <a:rPr lang="hu-HU" b="1" dirty="0" smtClean="0">
                <a:solidFill>
                  <a:srgbClr val="FF0000"/>
                </a:solidFill>
              </a:rPr>
              <a:t>: Zeusz felesége, az</a:t>
            </a:r>
            <a:r>
              <a:rPr lang="hu-HU" dirty="0" smtClean="0"/>
              <a:t> </a:t>
            </a:r>
            <a:r>
              <a:rPr lang="hu-HU" b="1" dirty="0" smtClean="0">
                <a:solidFill>
                  <a:srgbClr val="FF0000"/>
                </a:solidFill>
              </a:rPr>
              <a:t>istenek királynője</a:t>
            </a:r>
          </a:p>
          <a:p>
            <a:pPr marL="342900" indent="-342900">
              <a:buFont typeface="+mj-lt"/>
              <a:buAutoNum type="arabicPeriod"/>
            </a:pPr>
            <a:r>
              <a:rPr lang="hu-HU" dirty="0" smtClean="0"/>
              <a:t>Árész:</a:t>
            </a:r>
            <a:r>
              <a:rPr lang="hu-HU" b="1" dirty="0" smtClean="0">
                <a:solidFill>
                  <a:srgbClr val="FF0000"/>
                </a:solidFill>
              </a:rPr>
              <a:t> Hadisten</a:t>
            </a:r>
          </a:p>
          <a:p>
            <a:pPr marL="342900" indent="-342900">
              <a:buFont typeface="+mj-lt"/>
              <a:buAutoNum type="arabicPeriod"/>
            </a:pPr>
            <a:r>
              <a:rPr lang="hu-HU" dirty="0" smtClean="0"/>
              <a:t>Pallasz Athéné: </a:t>
            </a:r>
            <a:r>
              <a:rPr lang="hu-HU" b="1" dirty="0" smtClean="0">
                <a:solidFill>
                  <a:srgbClr val="FF0000"/>
                </a:solidFill>
              </a:rPr>
              <a:t>Tudomány, bölcsesség istennője</a:t>
            </a:r>
          </a:p>
          <a:p>
            <a:pPr marL="342900" indent="-342900">
              <a:buFont typeface="+mj-lt"/>
              <a:buAutoNum type="arabicPeriod"/>
            </a:pPr>
            <a:r>
              <a:rPr lang="hu-HU" dirty="0" smtClean="0"/>
              <a:t>Apollón: </a:t>
            </a:r>
            <a:r>
              <a:rPr lang="hu-HU" b="1" dirty="0" smtClean="0">
                <a:solidFill>
                  <a:srgbClr val="FF0000"/>
                </a:solidFill>
              </a:rPr>
              <a:t>művészetek, orvoslás istene</a:t>
            </a:r>
          </a:p>
          <a:p>
            <a:pPr marL="342900" indent="-342900">
              <a:buFont typeface="+mj-lt"/>
              <a:buAutoNum type="arabicPeriod"/>
            </a:pPr>
            <a:r>
              <a:rPr lang="hu-HU" dirty="0" smtClean="0"/>
              <a:t>Aphrodité: </a:t>
            </a:r>
            <a:r>
              <a:rPr lang="hu-HU" b="1" dirty="0" smtClean="0">
                <a:solidFill>
                  <a:srgbClr val="FF0000"/>
                </a:solidFill>
              </a:rPr>
              <a:t>Szépség istennője</a:t>
            </a:r>
          </a:p>
          <a:p>
            <a:pPr marL="342900" indent="-342900">
              <a:buFont typeface="+mj-lt"/>
              <a:buAutoNum type="arabicPeriod"/>
            </a:pPr>
            <a:r>
              <a:rPr lang="hu-HU" dirty="0" smtClean="0"/>
              <a:t>Hermész: </a:t>
            </a:r>
            <a:r>
              <a:rPr lang="hu-HU" b="1" dirty="0" smtClean="0">
                <a:solidFill>
                  <a:srgbClr val="FF0000"/>
                </a:solidFill>
              </a:rPr>
              <a:t>Kereskedők, tolvajok </a:t>
            </a:r>
            <a:r>
              <a:rPr lang="hu-HU" b="1" dirty="0" err="1" smtClean="0">
                <a:solidFill>
                  <a:srgbClr val="FF0000"/>
                </a:solidFill>
              </a:rPr>
              <a:t>hirnöke</a:t>
            </a:r>
            <a:endParaRPr lang="hu-HU" b="1" dirty="0" smtClean="0">
              <a:solidFill>
                <a:srgbClr val="FF0000"/>
              </a:solidFill>
            </a:endParaRPr>
          </a:p>
          <a:p>
            <a:pPr marL="342900" indent="-342900">
              <a:buFont typeface="+mj-lt"/>
              <a:buAutoNum type="arabicPeriod"/>
            </a:pPr>
            <a:r>
              <a:rPr lang="hu-HU" dirty="0" smtClean="0"/>
              <a:t>Artemisz: </a:t>
            </a:r>
            <a:r>
              <a:rPr lang="hu-HU" b="1" dirty="0" smtClean="0">
                <a:solidFill>
                  <a:srgbClr val="FF0000"/>
                </a:solidFill>
              </a:rPr>
              <a:t>Vadászat istennője</a:t>
            </a:r>
          </a:p>
          <a:p>
            <a:pPr marL="342900" indent="-342900">
              <a:buFont typeface="+mj-lt"/>
              <a:buAutoNum type="arabicPeriod"/>
            </a:pPr>
            <a:r>
              <a:rPr lang="hu-HU" dirty="0" smtClean="0"/>
              <a:t>Héphaisztosz: </a:t>
            </a:r>
            <a:r>
              <a:rPr lang="hu-HU" b="1" dirty="0" smtClean="0">
                <a:solidFill>
                  <a:srgbClr val="FF0000"/>
                </a:solidFill>
              </a:rPr>
              <a:t>Az istenek</a:t>
            </a:r>
            <a:r>
              <a:rPr lang="hu-HU" dirty="0" smtClean="0"/>
              <a:t> </a:t>
            </a:r>
            <a:r>
              <a:rPr lang="hu-HU" b="1" dirty="0" smtClean="0">
                <a:solidFill>
                  <a:srgbClr val="FF0000"/>
                </a:solidFill>
              </a:rPr>
              <a:t>kovácsa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28596" y="642918"/>
            <a:ext cx="8229600" cy="1066800"/>
          </a:xfrm>
        </p:spPr>
        <p:txBody>
          <a:bodyPr/>
          <a:lstStyle/>
          <a:p>
            <a:pPr algn="ctr"/>
            <a:r>
              <a:rPr lang="hu-HU" dirty="0" smtClean="0"/>
              <a:t>3. Megoldás</a:t>
            </a:r>
            <a:endParaRPr lang="hu-HU" dirty="0"/>
          </a:p>
        </p:txBody>
      </p:sp>
      <p:sp>
        <p:nvSpPr>
          <p:cNvPr id="4" name="Téglalap 3"/>
          <p:cNvSpPr/>
          <p:nvPr/>
        </p:nvSpPr>
        <p:spPr>
          <a:xfrm>
            <a:off x="7215206" y="6345816"/>
            <a:ext cx="93968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hlinkClick r:id="rId2" action="ppaction://hlinksldjump"/>
              </a:rPr>
              <a:t>Vissza</a:t>
            </a:r>
            <a:endParaRPr lang="hu-HU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58" y="1643050"/>
            <a:ext cx="5696280" cy="42908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Szövegdoboz 5"/>
          <p:cNvSpPr txBox="1"/>
          <p:nvPr/>
        </p:nvSpPr>
        <p:spPr>
          <a:xfrm>
            <a:off x="6143636" y="2000240"/>
            <a:ext cx="2786082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hu-HU" b="1" dirty="0" smtClean="0">
                <a:solidFill>
                  <a:srgbClr val="FF0000"/>
                </a:solidFill>
              </a:rPr>
              <a:t>Zeusz</a:t>
            </a:r>
          </a:p>
          <a:p>
            <a:pPr marL="342900" indent="-342900">
              <a:buFont typeface="+mj-lt"/>
              <a:buAutoNum type="arabicPeriod"/>
            </a:pPr>
            <a:r>
              <a:rPr lang="hu-HU" b="1" dirty="0" err="1" smtClean="0">
                <a:solidFill>
                  <a:srgbClr val="FF0000"/>
                </a:solidFill>
              </a:rPr>
              <a:t>Poszeidon</a:t>
            </a:r>
            <a:endParaRPr lang="hu-HU" b="1" dirty="0" smtClean="0">
              <a:solidFill>
                <a:srgbClr val="FF0000"/>
              </a:solidFill>
            </a:endParaRPr>
          </a:p>
          <a:p>
            <a:pPr marL="342900" indent="-342900">
              <a:buFont typeface="+mj-lt"/>
              <a:buAutoNum type="arabicPeriod"/>
            </a:pPr>
            <a:r>
              <a:rPr lang="hu-HU" b="1" dirty="0" err="1" smtClean="0">
                <a:solidFill>
                  <a:srgbClr val="FF0000"/>
                </a:solidFill>
              </a:rPr>
              <a:t>Hádész</a:t>
            </a:r>
            <a:endParaRPr lang="hu-HU" b="1" dirty="0" smtClean="0">
              <a:solidFill>
                <a:srgbClr val="FF0000"/>
              </a:solidFill>
            </a:endParaRPr>
          </a:p>
          <a:p>
            <a:pPr marL="342900" indent="-342900">
              <a:buFont typeface="+mj-lt"/>
              <a:buAutoNum type="arabicPeriod"/>
            </a:pPr>
            <a:r>
              <a:rPr lang="hu-HU" b="1" dirty="0" err="1" smtClean="0">
                <a:solidFill>
                  <a:srgbClr val="FF0000"/>
                </a:solidFill>
              </a:rPr>
              <a:t>Hesztia</a:t>
            </a:r>
            <a:endParaRPr lang="hu-HU" b="1" dirty="0" smtClean="0">
              <a:solidFill>
                <a:srgbClr val="FF0000"/>
              </a:solidFill>
            </a:endParaRPr>
          </a:p>
          <a:p>
            <a:pPr marL="342900" indent="-342900">
              <a:buFont typeface="+mj-lt"/>
              <a:buAutoNum type="arabicPeriod"/>
            </a:pPr>
            <a:r>
              <a:rPr lang="hu-HU" b="1" dirty="0" smtClean="0">
                <a:solidFill>
                  <a:srgbClr val="FF0000"/>
                </a:solidFill>
              </a:rPr>
              <a:t>Héra</a:t>
            </a:r>
          </a:p>
          <a:p>
            <a:pPr marL="342900" indent="-342900">
              <a:buFont typeface="+mj-lt"/>
              <a:buAutoNum type="arabicPeriod"/>
            </a:pPr>
            <a:r>
              <a:rPr lang="hu-HU" b="1" dirty="0" smtClean="0">
                <a:solidFill>
                  <a:srgbClr val="FF0000"/>
                </a:solidFill>
              </a:rPr>
              <a:t>Árész</a:t>
            </a:r>
          </a:p>
          <a:p>
            <a:pPr marL="342900" indent="-342900">
              <a:buFont typeface="+mj-lt"/>
              <a:buAutoNum type="arabicPeriod"/>
            </a:pPr>
            <a:r>
              <a:rPr lang="hu-HU" b="1" dirty="0" smtClean="0">
                <a:solidFill>
                  <a:srgbClr val="FF0000"/>
                </a:solidFill>
              </a:rPr>
              <a:t>Pallasz Athéné</a:t>
            </a:r>
          </a:p>
          <a:p>
            <a:pPr marL="342900" indent="-342900">
              <a:buFont typeface="+mj-lt"/>
              <a:buAutoNum type="arabicPeriod"/>
            </a:pPr>
            <a:r>
              <a:rPr lang="hu-HU" b="1" dirty="0" err="1" smtClean="0">
                <a:solidFill>
                  <a:srgbClr val="FF0000"/>
                </a:solidFill>
              </a:rPr>
              <a:t>Apollon</a:t>
            </a:r>
            <a:endParaRPr lang="hu-HU" b="1" dirty="0" smtClean="0">
              <a:solidFill>
                <a:srgbClr val="FF0000"/>
              </a:solidFill>
            </a:endParaRPr>
          </a:p>
          <a:p>
            <a:pPr marL="342900" indent="-342900">
              <a:buFont typeface="+mj-lt"/>
              <a:buAutoNum type="arabicPeriod"/>
            </a:pPr>
            <a:r>
              <a:rPr lang="hu-HU" b="1" dirty="0" smtClean="0">
                <a:solidFill>
                  <a:srgbClr val="FF0000"/>
                </a:solidFill>
              </a:rPr>
              <a:t>Aphrodité</a:t>
            </a:r>
          </a:p>
          <a:p>
            <a:pPr marL="342900" indent="-342900">
              <a:buFont typeface="+mj-lt"/>
              <a:buAutoNum type="arabicPeriod"/>
            </a:pPr>
            <a:r>
              <a:rPr lang="hu-HU" b="1" dirty="0" smtClean="0">
                <a:solidFill>
                  <a:srgbClr val="FF0000"/>
                </a:solidFill>
              </a:rPr>
              <a:t>Hermész</a:t>
            </a:r>
          </a:p>
          <a:p>
            <a:pPr marL="342900" indent="-342900">
              <a:buFont typeface="+mj-lt"/>
              <a:buAutoNum type="arabicPeriod"/>
            </a:pPr>
            <a:r>
              <a:rPr lang="hu-HU" b="1" dirty="0" smtClean="0">
                <a:solidFill>
                  <a:srgbClr val="FF0000"/>
                </a:solidFill>
              </a:rPr>
              <a:t>Artemisz</a:t>
            </a:r>
          </a:p>
          <a:p>
            <a:pPr marL="342900" indent="-342900">
              <a:buFont typeface="+mj-lt"/>
              <a:buAutoNum type="arabicPeriod"/>
            </a:pPr>
            <a:r>
              <a:rPr lang="hu-HU" b="1" dirty="0" smtClean="0">
                <a:solidFill>
                  <a:srgbClr val="FF0000"/>
                </a:solidFill>
              </a:rPr>
              <a:t>Héphaisztosz</a:t>
            </a:r>
            <a:endParaRPr lang="hu-HU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500034" y="642918"/>
            <a:ext cx="8229600" cy="1066800"/>
          </a:xfrm>
        </p:spPr>
        <p:txBody>
          <a:bodyPr>
            <a:normAutofit/>
          </a:bodyPr>
          <a:lstStyle/>
          <a:p>
            <a:pPr algn="ctr"/>
            <a:r>
              <a:rPr lang="hu-HU" dirty="0" smtClean="0"/>
              <a:t>4. Megoldás!</a:t>
            </a:r>
            <a:endParaRPr lang="hu-HU" dirty="0"/>
          </a:p>
        </p:txBody>
      </p:sp>
      <p:sp>
        <p:nvSpPr>
          <p:cNvPr id="6" name="Téglalap 5"/>
          <p:cNvSpPr/>
          <p:nvPr/>
        </p:nvSpPr>
        <p:spPr>
          <a:xfrm>
            <a:off x="7286644" y="6215082"/>
            <a:ext cx="93968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hlinkClick r:id="rId2" action="ppaction://hlinksldjump"/>
              </a:rPr>
              <a:t>Vissza</a:t>
            </a:r>
            <a:endParaRPr lang="hu-HU" dirty="0"/>
          </a:p>
        </p:txBody>
      </p:sp>
      <p:graphicFrame>
        <p:nvGraphicFramePr>
          <p:cNvPr id="4" name="Táblázat 3"/>
          <p:cNvGraphicFramePr>
            <a:graphicFrameLocks noGrp="1"/>
          </p:cNvGraphicFramePr>
          <p:nvPr/>
        </p:nvGraphicFramePr>
        <p:xfrm>
          <a:off x="714348" y="2571744"/>
          <a:ext cx="7215239" cy="1651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02540"/>
                <a:gridCol w="2104444"/>
                <a:gridCol w="1954127"/>
                <a:gridCol w="1954128"/>
              </a:tblGrid>
              <a:tr h="370840">
                <a:tc>
                  <a:txBody>
                    <a:bodyPr/>
                    <a:lstStyle/>
                    <a:p>
                      <a:r>
                        <a:rPr lang="hu-HU" dirty="0" err="1" smtClean="0"/>
                        <a:t>Táma-dás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dirty="0" smtClean="0"/>
                        <a:t>Görögök vezére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dirty="0" smtClean="0"/>
                        <a:t>Perzsák vezére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dirty="0" smtClean="0"/>
                        <a:t>Csata(</a:t>
                      </a:r>
                      <a:r>
                        <a:rPr lang="hu-HU" dirty="0" err="1" smtClean="0"/>
                        <a:t>ák</a:t>
                      </a:r>
                      <a:r>
                        <a:rPr lang="hu-HU" dirty="0" smtClean="0"/>
                        <a:t>) helye</a:t>
                      </a:r>
                      <a:endParaRPr lang="hu-H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hu-HU" dirty="0" smtClean="0"/>
                        <a:t>1.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b="1" dirty="0" smtClean="0">
                          <a:solidFill>
                            <a:srgbClr val="FF0000"/>
                          </a:solidFill>
                        </a:rPr>
                        <a:t>Miltiadész</a:t>
                      </a:r>
                      <a:endParaRPr lang="hu-HU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b="1" dirty="0" smtClean="0">
                          <a:solidFill>
                            <a:srgbClr val="FF0000"/>
                          </a:solidFill>
                        </a:rPr>
                        <a:t>Dareiosz</a:t>
                      </a:r>
                      <a:endParaRPr lang="hu-HU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b="1" dirty="0" err="1" smtClean="0">
                          <a:solidFill>
                            <a:srgbClr val="FF0000"/>
                          </a:solidFill>
                        </a:rPr>
                        <a:t>Maraton</a:t>
                      </a:r>
                      <a:endParaRPr lang="hu-HU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hu-HU" dirty="0" smtClean="0"/>
                        <a:t>2.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b="1" dirty="0" smtClean="0">
                          <a:solidFill>
                            <a:srgbClr val="FF0000"/>
                          </a:solidFill>
                        </a:rPr>
                        <a:t>Leonidász</a:t>
                      </a:r>
                    </a:p>
                    <a:p>
                      <a:r>
                        <a:rPr lang="hu-HU" b="1" dirty="0" smtClean="0">
                          <a:solidFill>
                            <a:srgbClr val="FF0000"/>
                          </a:solidFill>
                        </a:rPr>
                        <a:t>Themisztoklész</a:t>
                      </a:r>
                      <a:endParaRPr lang="hu-HU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b="1" dirty="0" smtClean="0">
                          <a:solidFill>
                            <a:srgbClr val="FF0000"/>
                          </a:solidFill>
                        </a:rPr>
                        <a:t>Xerxész</a:t>
                      </a:r>
                      <a:endParaRPr lang="hu-HU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b="1" dirty="0" smtClean="0">
                          <a:solidFill>
                            <a:srgbClr val="FF0000"/>
                          </a:solidFill>
                        </a:rPr>
                        <a:t>Thermopülai</a:t>
                      </a:r>
                    </a:p>
                    <a:p>
                      <a:r>
                        <a:rPr lang="hu-HU" b="1" dirty="0" smtClean="0">
                          <a:solidFill>
                            <a:srgbClr val="FF0000"/>
                          </a:solidFill>
                        </a:rPr>
                        <a:t>Szalamisz</a:t>
                      </a:r>
                      <a:endParaRPr lang="hu-HU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500034" y="642918"/>
            <a:ext cx="8229600" cy="1066800"/>
          </a:xfrm>
        </p:spPr>
        <p:txBody>
          <a:bodyPr/>
          <a:lstStyle/>
          <a:p>
            <a:pPr algn="ctr"/>
            <a:r>
              <a:rPr lang="hu-HU" dirty="0" smtClean="0"/>
              <a:t>5. Megoldás</a:t>
            </a:r>
            <a:endParaRPr lang="hu-HU" dirty="0"/>
          </a:p>
        </p:txBody>
      </p:sp>
      <p:sp>
        <p:nvSpPr>
          <p:cNvPr id="10" name="Téglalap 9"/>
          <p:cNvSpPr/>
          <p:nvPr/>
        </p:nvSpPr>
        <p:spPr>
          <a:xfrm>
            <a:off x="7358082" y="6286520"/>
            <a:ext cx="93968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hlinkClick r:id="rId2" action="ppaction://hlinksldjump"/>
              </a:rPr>
              <a:t>Vissza</a:t>
            </a:r>
            <a:endParaRPr lang="hu-HU" dirty="0"/>
          </a:p>
        </p:txBody>
      </p:sp>
      <p:pic>
        <p:nvPicPr>
          <p:cNvPr id="4" name="Tartalom helye 4" descr="oszlopok2.jpg"/>
          <p:cNvPicPr>
            <a:picLocks noGrp="1" noChangeAspect="1"/>
          </p:cNvPicPr>
          <p:nvPr>
            <p:ph sz="half" idx="4294967295"/>
          </p:nvPr>
        </p:nvPicPr>
        <p:blipFill>
          <a:blip r:embed="rId3"/>
          <a:srcRect/>
          <a:stretch>
            <a:fillRect/>
          </a:stretch>
        </p:blipFill>
        <p:spPr>
          <a:xfrm>
            <a:off x="785786" y="1643050"/>
            <a:ext cx="3867150" cy="4525963"/>
          </a:xfrm>
          <a:prstGeom prst="rect">
            <a:avLst/>
          </a:prstGeom>
        </p:spPr>
      </p:pic>
      <p:sp>
        <p:nvSpPr>
          <p:cNvPr id="5" name="Szövegdoboz 4"/>
          <p:cNvSpPr txBox="1"/>
          <p:nvPr/>
        </p:nvSpPr>
        <p:spPr>
          <a:xfrm>
            <a:off x="5715008" y="2143116"/>
            <a:ext cx="271464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hu-HU" sz="2400" b="1" dirty="0" smtClean="0">
                <a:solidFill>
                  <a:srgbClr val="FF0000"/>
                </a:solidFill>
              </a:rPr>
              <a:t>dór</a:t>
            </a:r>
          </a:p>
          <a:p>
            <a:pPr marL="342900" indent="-342900">
              <a:buFont typeface="+mj-lt"/>
              <a:buAutoNum type="arabicPeriod"/>
            </a:pPr>
            <a:r>
              <a:rPr lang="hu-HU" sz="2400" b="1" dirty="0" smtClean="0">
                <a:solidFill>
                  <a:srgbClr val="FF0000"/>
                </a:solidFill>
              </a:rPr>
              <a:t>ion</a:t>
            </a:r>
          </a:p>
          <a:p>
            <a:pPr marL="342900" indent="-342900">
              <a:buFont typeface="+mj-lt"/>
              <a:buAutoNum type="arabicPeriod"/>
            </a:pPr>
            <a:r>
              <a:rPr lang="hu-HU" sz="2400" b="1" dirty="0" smtClean="0">
                <a:solidFill>
                  <a:srgbClr val="FF0000"/>
                </a:solidFill>
              </a:rPr>
              <a:t>korinthoszi</a:t>
            </a:r>
            <a:endParaRPr lang="hu-HU" sz="24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28596" y="642918"/>
            <a:ext cx="8229600" cy="1066800"/>
          </a:xfrm>
        </p:spPr>
        <p:txBody>
          <a:bodyPr/>
          <a:lstStyle/>
          <a:p>
            <a:pPr algn="ctr"/>
            <a:r>
              <a:rPr lang="hu-HU" dirty="0" smtClean="0"/>
              <a:t>6. Megoldás!</a:t>
            </a:r>
            <a:endParaRPr lang="hu-HU" dirty="0"/>
          </a:p>
        </p:txBody>
      </p:sp>
      <p:sp>
        <p:nvSpPr>
          <p:cNvPr id="6" name="Téglalap 5"/>
          <p:cNvSpPr/>
          <p:nvPr/>
        </p:nvSpPr>
        <p:spPr>
          <a:xfrm>
            <a:off x="7358082" y="6215082"/>
            <a:ext cx="93968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hlinkClick r:id="rId2" action="ppaction://hlinksldjump"/>
              </a:rPr>
              <a:t>Vissza</a:t>
            </a:r>
            <a:endParaRPr lang="hu-HU" dirty="0"/>
          </a:p>
        </p:txBody>
      </p:sp>
      <p:graphicFrame>
        <p:nvGraphicFramePr>
          <p:cNvPr id="4" name="Táblázat 3"/>
          <p:cNvGraphicFramePr>
            <a:graphicFrameLocks noGrp="1"/>
          </p:cNvGraphicFramePr>
          <p:nvPr/>
        </p:nvGraphicFramePr>
        <p:xfrm>
          <a:off x="1428728" y="1928802"/>
          <a:ext cx="6096000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2000"/>
                <a:gridCol w="2032000"/>
                <a:gridCol w="2032000"/>
              </a:tblGrid>
              <a:tr h="370840">
                <a:tc>
                  <a:txBody>
                    <a:bodyPr/>
                    <a:lstStyle/>
                    <a:p>
                      <a:r>
                        <a:rPr lang="hu-HU" dirty="0" smtClean="0"/>
                        <a:t>Athén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dirty="0" smtClean="0"/>
                        <a:t>Spárta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dirty="0" smtClean="0"/>
                        <a:t>Mindkettő</a:t>
                      </a:r>
                      <a:endParaRPr lang="hu-H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hu-HU" b="1" dirty="0" smtClean="0">
                          <a:solidFill>
                            <a:srgbClr val="FF0000"/>
                          </a:solidFill>
                        </a:rPr>
                        <a:t>2, 6,</a:t>
                      </a:r>
                      <a:r>
                        <a:rPr lang="hu-HU" b="1" baseline="0" dirty="0" smtClean="0">
                          <a:solidFill>
                            <a:srgbClr val="FF0000"/>
                          </a:solidFill>
                        </a:rPr>
                        <a:t> 7</a:t>
                      </a:r>
                      <a:endParaRPr lang="hu-HU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b="1" dirty="0" smtClean="0">
                          <a:solidFill>
                            <a:srgbClr val="FF0000"/>
                          </a:solidFill>
                        </a:rPr>
                        <a:t>1, 4, 5</a:t>
                      </a:r>
                      <a:endParaRPr lang="hu-HU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b="1" dirty="0" smtClean="0">
                          <a:solidFill>
                            <a:srgbClr val="FF0000"/>
                          </a:solidFill>
                        </a:rPr>
                        <a:t>3, 8</a:t>
                      </a:r>
                      <a:endParaRPr lang="hu-HU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Szövegdoboz 4"/>
          <p:cNvSpPr txBox="1"/>
          <p:nvPr/>
        </p:nvSpPr>
        <p:spPr>
          <a:xfrm>
            <a:off x="2214546" y="3000372"/>
            <a:ext cx="414340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hu-HU" dirty="0" smtClean="0"/>
              <a:t>Katonaállam</a:t>
            </a:r>
          </a:p>
          <a:p>
            <a:pPr marL="342900" indent="-342900">
              <a:buFont typeface="+mj-lt"/>
              <a:buAutoNum type="arabicPeriod"/>
            </a:pPr>
            <a:r>
              <a:rPr lang="hu-HU" dirty="0" smtClean="0"/>
              <a:t>Kereskedelem és ipar központja</a:t>
            </a:r>
          </a:p>
          <a:p>
            <a:pPr marL="342900" indent="-342900">
              <a:buFont typeface="+mj-lt"/>
              <a:buAutoNum type="arabicPeriod"/>
            </a:pPr>
            <a:r>
              <a:rPr lang="hu-HU" dirty="0" smtClean="0"/>
              <a:t>Anyanyelvük a görög</a:t>
            </a:r>
          </a:p>
          <a:p>
            <a:pPr marL="342900" indent="-342900">
              <a:buFont typeface="+mj-lt"/>
              <a:buAutoNum type="arabicPeriod"/>
            </a:pPr>
            <a:r>
              <a:rPr lang="hu-HU" dirty="0" smtClean="0"/>
              <a:t>Taigetosz</a:t>
            </a:r>
          </a:p>
          <a:p>
            <a:pPr marL="342900" indent="-342900">
              <a:buFont typeface="+mj-lt"/>
              <a:buAutoNum type="arabicPeriod"/>
            </a:pPr>
            <a:r>
              <a:rPr lang="hu-HU" dirty="0" smtClean="0"/>
              <a:t>Helóták</a:t>
            </a:r>
          </a:p>
          <a:p>
            <a:pPr marL="342900" indent="-342900">
              <a:buFont typeface="+mj-lt"/>
              <a:buAutoNum type="arabicPeriod"/>
            </a:pPr>
            <a:r>
              <a:rPr lang="hu-HU" dirty="0" smtClean="0"/>
              <a:t>Demokrácia</a:t>
            </a:r>
          </a:p>
          <a:p>
            <a:pPr marL="342900" indent="-342900">
              <a:buFont typeface="+mj-lt"/>
              <a:buAutoNum type="arabicPeriod"/>
            </a:pPr>
            <a:r>
              <a:rPr lang="hu-HU" dirty="0" err="1" smtClean="0"/>
              <a:t>Partheon</a:t>
            </a:r>
            <a:endParaRPr lang="hu-HU" dirty="0" smtClean="0"/>
          </a:p>
          <a:p>
            <a:pPr marL="342900" indent="-342900">
              <a:buFont typeface="+mj-lt"/>
              <a:buAutoNum type="arabicPeriod"/>
            </a:pPr>
            <a:r>
              <a:rPr lang="hu-HU" dirty="0" smtClean="0"/>
              <a:t>Részt vettek az olimpián</a:t>
            </a:r>
            <a:endParaRPr lang="hu-H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571472" y="642918"/>
            <a:ext cx="8229600" cy="1066800"/>
          </a:xfrm>
        </p:spPr>
        <p:txBody>
          <a:bodyPr>
            <a:normAutofit fontScale="90000"/>
          </a:bodyPr>
          <a:lstStyle/>
          <a:p>
            <a:pPr algn="ctr"/>
            <a:r>
              <a:rPr lang="hu-HU" dirty="0" smtClean="0"/>
              <a:t>1 Milyen helyet jelölnek a számok és betűk?</a:t>
            </a:r>
            <a:endParaRPr lang="hu-HU" dirty="0"/>
          </a:p>
        </p:txBody>
      </p:sp>
      <p:sp>
        <p:nvSpPr>
          <p:cNvPr id="6" name="Téglalap 5"/>
          <p:cNvSpPr/>
          <p:nvPr/>
        </p:nvSpPr>
        <p:spPr>
          <a:xfrm>
            <a:off x="7215206" y="6215082"/>
            <a:ext cx="1699503" cy="461665"/>
          </a:xfrm>
          <a:prstGeom prst="rect">
            <a:avLst/>
          </a:prstGeom>
          <a:solidFill>
            <a:srgbClr val="FFC000"/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u-HU" sz="2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hlinkClick r:id="rId2" action="ppaction://hlinksldjump"/>
              </a:rPr>
              <a:t>Megoldás</a:t>
            </a:r>
            <a:endParaRPr lang="hu-HU" sz="2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 l="24024" t="38086" r="34961" b="16992"/>
          <a:stretch>
            <a:fillRect/>
          </a:stretch>
        </p:blipFill>
        <p:spPr bwMode="auto">
          <a:xfrm>
            <a:off x="142844" y="2214554"/>
            <a:ext cx="5544210" cy="3643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Szövegdoboz 4"/>
          <p:cNvSpPr txBox="1"/>
          <p:nvPr/>
        </p:nvSpPr>
        <p:spPr>
          <a:xfrm>
            <a:off x="6786578" y="1357298"/>
            <a:ext cx="214314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D __________</a:t>
            </a:r>
            <a:endParaRPr lang="hu-HU" dirty="0" smtClean="0"/>
          </a:p>
          <a:p>
            <a:r>
              <a:rPr lang="hu-HU" dirty="0" smtClean="0"/>
              <a:t>E __________</a:t>
            </a:r>
            <a:endParaRPr lang="hu-HU" dirty="0" smtClean="0"/>
          </a:p>
          <a:p>
            <a:r>
              <a:rPr lang="hu-HU" dirty="0" smtClean="0"/>
              <a:t>G __________</a:t>
            </a:r>
            <a:endParaRPr lang="hu-HU" dirty="0" smtClean="0"/>
          </a:p>
          <a:p>
            <a:r>
              <a:rPr lang="hu-HU" dirty="0" smtClean="0"/>
              <a:t>H __________</a:t>
            </a:r>
            <a:endParaRPr lang="hu-HU" dirty="0" smtClean="0"/>
          </a:p>
        </p:txBody>
      </p:sp>
      <p:sp>
        <p:nvSpPr>
          <p:cNvPr id="7" name="Szövegdoboz 6"/>
          <p:cNvSpPr txBox="1"/>
          <p:nvPr/>
        </p:nvSpPr>
        <p:spPr>
          <a:xfrm>
            <a:off x="6771569" y="3549568"/>
            <a:ext cx="214314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hu-HU" dirty="0" smtClean="0"/>
          </a:p>
          <a:p>
            <a:r>
              <a:rPr lang="hu-HU" dirty="0" smtClean="0"/>
              <a:t>2 __________</a:t>
            </a:r>
            <a:endParaRPr lang="hu-HU" dirty="0" smtClean="0"/>
          </a:p>
          <a:p>
            <a:r>
              <a:rPr lang="hu-HU" dirty="0" smtClean="0"/>
              <a:t>3 __________</a:t>
            </a:r>
            <a:endParaRPr lang="hu-HU" dirty="0" smtClean="0"/>
          </a:p>
          <a:p>
            <a:r>
              <a:rPr lang="hu-HU" dirty="0" smtClean="0"/>
              <a:t>7 __________</a:t>
            </a:r>
            <a:endParaRPr lang="hu-HU" dirty="0" smtClean="0"/>
          </a:p>
          <a:p>
            <a:r>
              <a:rPr lang="hu-HU" dirty="0" smtClean="0"/>
              <a:t>8 __________</a:t>
            </a:r>
            <a:endParaRPr lang="hu-HU" dirty="0" smtClean="0"/>
          </a:p>
          <a:p>
            <a:r>
              <a:rPr lang="hu-HU" dirty="0" smtClean="0"/>
              <a:t>9 __________</a:t>
            </a:r>
            <a:endParaRPr lang="hu-HU" dirty="0" smtClean="0"/>
          </a:p>
          <a:p>
            <a:r>
              <a:rPr lang="hu-HU" dirty="0" smtClean="0"/>
              <a:t>10 __________</a:t>
            </a:r>
            <a:endParaRPr lang="hu-HU" dirty="0" smtClean="0"/>
          </a:p>
          <a:p>
            <a:r>
              <a:rPr lang="hu-HU" dirty="0" smtClean="0"/>
              <a:t>11 __________</a:t>
            </a:r>
            <a:endParaRPr lang="hu-HU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28596" y="642918"/>
            <a:ext cx="8229600" cy="1066800"/>
          </a:xfrm>
        </p:spPr>
        <p:txBody>
          <a:bodyPr/>
          <a:lstStyle/>
          <a:p>
            <a:pPr algn="ctr"/>
            <a:r>
              <a:rPr lang="hu-HU" dirty="0" smtClean="0"/>
              <a:t>7. Megoldás!</a:t>
            </a:r>
            <a:endParaRPr lang="hu-HU" dirty="0"/>
          </a:p>
        </p:txBody>
      </p:sp>
      <p:sp>
        <p:nvSpPr>
          <p:cNvPr id="4" name="Téglalap 3"/>
          <p:cNvSpPr/>
          <p:nvPr/>
        </p:nvSpPr>
        <p:spPr>
          <a:xfrm>
            <a:off x="7143768" y="6143644"/>
            <a:ext cx="93968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hlinkClick r:id="rId2" action="ppaction://hlinksldjump"/>
              </a:rPr>
              <a:t>Vissza</a:t>
            </a:r>
            <a:endParaRPr lang="hu-HU" dirty="0"/>
          </a:p>
        </p:txBody>
      </p:sp>
      <p:sp>
        <p:nvSpPr>
          <p:cNvPr id="18" name="Szövegdoboz 17"/>
          <p:cNvSpPr txBox="1"/>
          <p:nvPr/>
        </p:nvSpPr>
        <p:spPr>
          <a:xfrm>
            <a:off x="357158" y="1643050"/>
            <a:ext cx="4572032" cy="45550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Bef>
                <a:spcPts val="1200"/>
              </a:spcBef>
              <a:buFont typeface="+mj-lt"/>
              <a:buAutoNum type="arabicPeriod"/>
            </a:pPr>
            <a:r>
              <a:rPr lang="hu-HU" sz="2000" dirty="0" smtClean="0"/>
              <a:t>Spárta őslakói, síkvidéken lakók:</a:t>
            </a:r>
          </a:p>
          <a:p>
            <a:pPr marL="342900" indent="-342900">
              <a:spcBef>
                <a:spcPts val="1200"/>
              </a:spcBef>
              <a:buFont typeface="+mj-lt"/>
              <a:buAutoNum type="arabicPeriod"/>
            </a:pPr>
            <a:r>
              <a:rPr lang="hu-HU" sz="2000" dirty="0" smtClean="0"/>
              <a:t>Gazdag földbirtokos az ókori Athénban:</a:t>
            </a:r>
          </a:p>
          <a:p>
            <a:pPr marL="342900" indent="-342900">
              <a:spcBef>
                <a:spcPts val="1200"/>
              </a:spcBef>
              <a:buFont typeface="+mj-lt"/>
              <a:buAutoNum type="arabicPeriod"/>
            </a:pPr>
            <a:r>
              <a:rPr lang="hu-HU" sz="2000" dirty="0" smtClean="0"/>
              <a:t>Az ókori Görögország neve a nyelvükön:</a:t>
            </a:r>
          </a:p>
          <a:p>
            <a:pPr marL="342900" indent="-342900">
              <a:spcBef>
                <a:spcPts val="1200"/>
              </a:spcBef>
              <a:buFont typeface="+mj-lt"/>
              <a:buAutoNum type="arabicPeriod"/>
            </a:pPr>
            <a:r>
              <a:rPr lang="hu-HU" sz="2000" dirty="0" smtClean="0"/>
              <a:t>Jelentése nép, kereskedők, iparosok:</a:t>
            </a:r>
          </a:p>
          <a:p>
            <a:pPr marL="342900" indent="-342900">
              <a:spcBef>
                <a:spcPts val="1200"/>
              </a:spcBef>
              <a:buFont typeface="+mj-lt"/>
              <a:buAutoNum type="arabicPeriod"/>
            </a:pPr>
            <a:r>
              <a:rPr lang="hu-HU" sz="2000" dirty="0" smtClean="0"/>
              <a:t>Személyi szabadságától megfosztott, munkára kényszerített ember</a:t>
            </a:r>
          </a:p>
          <a:p>
            <a:pPr marL="342900" indent="-342900">
              <a:spcBef>
                <a:spcPts val="1200"/>
              </a:spcBef>
              <a:buFont typeface="+mj-lt"/>
              <a:buAutoNum type="arabicPeriod"/>
            </a:pPr>
            <a:r>
              <a:rPr lang="hu-HU" sz="2000" dirty="0" smtClean="0"/>
              <a:t>Jelentése népuralom, többség akaratát kifejező államforma:</a:t>
            </a:r>
            <a:endParaRPr lang="hu-HU" sz="2000" dirty="0"/>
          </a:p>
        </p:txBody>
      </p:sp>
      <p:sp>
        <p:nvSpPr>
          <p:cNvPr id="19" name="Szövegdoboz 18"/>
          <p:cNvSpPr txBox="1"/>
          <p:nvPr/>
        </p:nvSpPr>
        <p:spPr>
          <a:xfrm>
            <a:off x="6286512" y="2000240"/>
            <a:ext cx="2500330" cy="27084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Bef>
                <a:spcPts val="1200"/>
              </a:spcBef>
              <a:buFont typeface="+mj-lt"/>
              <a:buAutoNum type="alphaUcPeriod"/>
            </a:pPr>
            <a:r>
              <a:rPr lang="hu-HU" sz="2000" dirty="0" smtClean="0"/>
              <a:t>Démosz</a:t>
            </a:r>
          </a:p>
          <a:p>
            <a:pPr marL="342900" indent="-342900">
              <a:spcBef>
                <a:spcPts val="1200"/>
              </a:spcBef>
              <a:buFont typeface="+mj-lt"/>
              <a:buAutoNum type="alphaUcPeriod"/>
            </a:pPr>
            <a:r>
              <a:rPr lang="hu-HU" sz="2000" dirty="0" smtClean="0"/>
              <a:t>Demokrácia</a:t>
            </a:r>
          </a:p>
          <a:p>
            <a:pPr marL="342900" indent="-342900">
              <a:spcBef>
                <a:spcPts val="1200"/>
              </a:spcBef>
              <a:buFont typeface="+mj-lt"/>
              <a:buAutoNum type="alphaUcPeriod"/>
            </a:pPr>
            <a:r>
              <a:rPr lang="hu-HU" sz="2000" dirty="0" smtClean="0"/>
              <a:t>Arisztokrata</a:t>
            </a:r>
          </a:p>
          <a:p>
            <a:pPr marL="342900" indent="-342900">
              <a:spcBef>
                <a:spcPts val="1200"/>
              </a:spcBef>
              <a:buFont typeface="+mj-lt"/>
              <a:buAutoNum type="alphaUcPeriod"/>
            </a:pPr>
            <a:r>
              <a:rPr lang="hu-HU" sz="2000" dirty="0" smtClean="0"/>
              <a:t>Rabszolga</a:t>
            </a:r>
          </a:p>
          <a:p>
            <a:pPr marL="342900" indent="-342900">
              <a:spcBef>
                <a:spcPts val="1200"/>
              </a:spcBef>
              <a:buFont typeface="+mj-lt"/>
              <a:buAutoNum type="alphaUcPeriod"/>
            </a:pPr>
            <a:r>
              <a:rPr lang="hu-HU" sz="2000" dirty="0" smtClean="0"/>
              <a:t>Helóta</a:t>
            </a:r>
          </a:p>
          <a:p>
            <a:pPr marL="342900" indent="-342900">
              <a:spcBef>
                <a:spcPts val="1200"/>
              </a:spcBef>
              <a:buFont typeface="+mj-lt"/>
              <a:buAutoNum type="alphaUcPeriod"/>
            </a:pPr>
            <a:r>
              <a:rPr lang="hu-HU" sz="2000" dirty="0" smtClean="0"/>
              <a:t>Hellasz</a:t>
            </a:r>
            <a:endParaRPr lang="hu-HU" sz="2000" dirty="0"/>
          </a:p>
        </p:txBody>
      </p:sp>
      <p:sp>
        <p:nvSpPr>
          <p:cNvPr id="20" name="Szövegdoboz 19"/>
          <p:cNvSpPr txBox="1"/>
          <p:nvPr/>
        </p:nvSpPr>
        <p:spPr>
          <a:xfrm>
            <a:off x="4786314" y="2357430"/>
            <a:ext cx="121444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b="1" dirty="0" smtClean="0">
                <a:solidFill>
                  <a:srgbClr val="FF0000"/>
                </a:solidFill>
              </a:rPr>
              <a:t>1 – E</a:t>
            </a:r>
          </a:p>
          <a:p>
            <a:r>
              <a:rPr lang="hu-HU" sz="2000" b="1" dirty="0" smtClean="0">
                <a:solidFill>
                  <a:srgbClr val="FF0000"/>
                </a:solidFill>
              </a:rPr>
              <a:t>2 – C</a:t>
            </a:r>
          </a:p>
          <a:p>
            <a:r>
              <a:rPr lang="hu-HU" sz="2000" b="1" dirty="0" smtClean="0">
                <a:solidFill>
                  <a:srgbClr val="FF0000"/>
                </a:solidFill>
              </a:rPr>
              <a:t>3 – F</a:t>
            </a:r>
          </a:p>
          <a:p>
            <a:r>
              <a:rPr lang="hu-HU" sz="2000" b="1" dirty="0" smtClean="0">
                <a:solidFill>
                  <a:srgbClr val="FF0000"/>
                </a:solidFill>
              </a:rPr>
              <a:t>4 – A</a:t>
            </a:r>
          </a:p>
          <a:p>
            <a:r>
              <a:rPr lang="hu-HU" sz="2000" b="1" dirty="0" smtClean="0">
                <a:solidFill>
                  <a:srgbClr val="FF0000"/>
                </a:solidFill>
              </a:rPr>
              <a:t>5 – D</a:t>
            </a:r>
          </a:p>
          <a:p>
            <a:r>
              <a:rPr lang="hu-HU" sz="2000" b="1" dirty="0" smtClean="0">
                <a:solidFill>
                  <a:srgbClr val="FF0000"/>
                </a:solidFill>
              </a:rPr>
              <a:t>6 -B</a:t>
            </a:r>
            <a:endParaRPr lang="hu-HU" sz="20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500034" y="500042"/>
            <a:ext cx="8229600" cy="1066800"/>
          </a:xfrm>
        </p:spPr>
        <p:txBody>
          <a:bodyPr>
            <a:normAutofit/>
          </a:bodyPr>
          <a:lstStyle/>
          <a:p>
            <a:pPr algn="ctr"/>
            <a:r>
              <a:rPr lang="hu-HU" dirty="0" smtClean="0"/>
              <a:t>8. Megoldás</a:t>
            </a:r>
            <a:endParaRPr lang="hu-HU" dirty="0"/>
          </a:p>
        </p:txBody>
      </p:sp>
      <p:sp>
        <p:nvSpPr>
          <p:cNvPr id="5" name="Téglalap 4"/>
          <p:cNvSpPr/>
          <p:nvPr/>
        </p:nvSpPr>
        <p:spPr>
          <a:xfrm>
            <a:off x="7286644" y="6286520"/>
            <a:ext cx="93968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hlinkClick r:id="rId2" action="ppaction://hlinksldjump"/>
              </a:rPr>
              <a:t>Vissza</a:t>
            </a:r>
            <a:endParaRPr lang="hu-HU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1643050"/>
            <a:ext cx="2533651" cy="19078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214678" y="1500174"/>
            <a:ext cx="2838450" cy="160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143636" y="1714488"/>
            <a:ext cx="2754236" cy="1714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214678" y="3071810"/>
            <a:ext cx="2762250" cy="1657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6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57158" y="3714752"/>
            <a:ext cx="1937142" cy="2928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Picture 7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429388" y="3500438"/>
            <a:ext cx="2019301" cy="2264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Szövegdoboz 10"/>
          <p:cNvSpPr txBox="1"/>
          <p:nvPr/>
        </p:nvSpPr>
        <p:spPr>
          <a:xfrm>
            <a:off x="2571736" y="4786322"/>
            <a:ext cx="378621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hu-HU" dirty="0" smtClean="0"/>
              <a:t>Nagy Sándor - </a:t>
            </a:r>
            <a:r>
              <a:rPr lang="hu-HU" sz="2000" b="1" dirty="0" smtClean="0">
                <a:solidFill>
                  <a:srgbClr val="FF0000"/>
                </a:solidFill>
              </a:rPr>
              <a:t>D</a:t>
            </a:r>
          </a:p>
          <a:p>
            <a:pPr marL="342900" indent="-342900">
              <a:buFont typeface="+mj-lt"/>
              <a:buAutoNum type="arabicPeriod"/>
            </a:pPr>
            <a:r>
              <a:rPr lang="hu-HU" dirty="0" err="1" smtClean="0"/>
              <a:t>Laokoon</a:t>
            </a:r>
            <a:r>
              <a:rPr lang="hu-HU" dirty="0" smtClean="0"/>
              <a:t>  - </a:t>
            </a:r>
            <a:r>
              <a:rPr lang="hu-HU" sz="2000" b="1" dirty="0" smtClean="0">
                <a:solidFill>
                  <a:srgbClr val="FF0000"/>
                </a:solidFill>
              </a:rPr>
              <a:t>F</a:t>
            </a:r>
          </a:p>
          <a:p>
            <a:pPr marL="342900" indent="-342900">
              <a:buFont typeface="+mj-lt"/>
              <a:buAutoNum type="arabicPeriod"/>
            </a:pPr>
            <a:r>
              <a:rPr lang="hu-HU" dirty="0" smtClean="0"/>
              <a:t>Görög színház - </a:t>
            </a:r>
            <a:r>
              <a:rPr lang="hu-HU" sz="2000" b="1" dirty="0" smtClean="0">
                <a:solidFill>
                  <a:srgbClr val="FF0000"/>
                </a:solidFill>
              </a:rPr>
              <a:t>A</a:t>
            </a:r>
          </a:p>
          <a:p>
            <a:pPr marL="342900" indent="-342900">
              <a:buFont typeface="+mj-lt"/>
              <a:buAutoNum type="arabicPeriod"/>
            </a:pPr>
            <a:r>
              <a:rPr lang="hu-HU" dirty="0" smtClean="0"/>
              <a:t>Trójai faló - </a:t>
            </a:r>
            <a:r>
              <a:rPr lang="hu-HU" sz="2000" b="1" dirty="0" smtClean="0">
                <a:solidFill>
                  <a:srgbClr val="FF0000"/>
                </a:solidFill>
              </a:rPr>
              <a:t>B</a:t>
            </a:r>
          </a:p>
          <a:p>
            <a:pPr marL="342900" indent="-342900">
              <a:buFont typeface="+mj-lt"/>
              <a:buAutoNum type="arabicPeriod"/>
            </a:pPr>
            <a:r>
              <a:rPr lang="hu-HU" dirty="0" err="1" smtClean="0"/>
              <a:t>Pheidiazs</a:t>
            </a:r>
            <a:r>
              <a:rPr lang="hu-HU" dirty="0" smtClean="0"/>
              <a:t> Zeusz szobra - </a:t>
            </a:r>
            <a:r>
              <a:rPr lang="hu-HU" sz="2000" b="1" dirty="0" smtClean="0">
                <a:solidFill>
                  <a:srgbClr val="FF0000"/>
                </a:solidFill>
              </a:rPr>
              <a:t>E</a:t>
            </a:r>
          </a:p>
          <a:p>
            <a:pPr marL="342900" indent="-342900">
              <a:buFont typeface="+mj-lt"/>
              <a:buAutoNum type="arabicPeriod"/>
            </a:pPr>
            <a:r>
              <a:rPr lang="hu-HU" dirty="0" smtClean="0"/>
              <a:t>Akropolisz - </a:t>
            </a:r>
            <a:r>
              <a:rPr lang="hu-HU" sz="2000" b="1" dirty="0" smtClean="0">
                <a:solidFill>
                  <a:srgbClr val="FF0000"/>
                </a:solidFill>
              </a:rPr>
              <a:t>C</a:t>
            </a:r>
            <a:endParaRPr lang="hu-HU" sz="2000" b="1" dirty="0">
              <a:solidFill>
                <a:srgbClr val="FF0000"/>
              </a:solidFill>
            </a:endParaRPr>
          </a:p>
        </p:txBody>
      </p:sp>
      <p:sp>
        <p:nvSpPr>
          <p:cNvPr id="12" name="Téglalap 11"/>
          <p:cNvSpPr/>
          <p:nvPr/>
        </p:nvSpPr>
        <p:spPr>
          <a:xfrm>
            <a:off x="285720" y="1643050"/>
            <a:ext cx="574196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u-HU" sz="40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A</a:t>
            </a:r>
            <a:endParaRPr lang="hu-HU" sz="40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chemeClr val="bg1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13" name="Téglalap 12"/>
          <p:cNvSpPr/>
          <p:nvPr/>
        </p:nvSpPr>
        <p:spPr>
          <a:xfrm>
            <a:off x="3214678" y="3071810"/>
            <a:ext cx="612668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u-HU" sz="40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D</a:t>
            </a:r>
            <a:endParaRPr lang="hu-HU" sz="40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chemeClr val="bg1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14" name="Téglalap 13"/>
          <p:cNvSpPr/>
          <p:nvPr/>
        </p:nvSpPr>
        <p:spPr>
          <a:xfrm>
            <a:off x="3214678" y="1500174"/>
            <a:ext cx="551754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u-HU" sz="40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C</a:t>
            </a:r>
            <a:endParaRPr lang="hu-HU" sz="40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chemeClr val="bg1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15" name="Téglalap 14"/>
          <p:cNvSpPr/>
          <p:nvPr/>
        </p:nvSpPr>
        <p:spPr>
          <a:xfrm>
            <a:off x="285720" y="3714752"/>
            <a:ext cx="574196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u-HU" sz="40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B</a:t>
            </a:r>
            <a:endParaRPr lang="hu-HU" sz="40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chemeClr val="bg1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16" name="Téglalap 15"/>
          <p:cNvSpPr/>
          <p:nvPr/>
        </p:nvSpPr>
        <p:spPr>
          <a:xfrm>
            <a:off x="8286776" y="1714488"/>
            <a:ext cx="574196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u-HU" sz="40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E</a:t>
            </a:r>
            <a:endParaRPr lang="hu-HU" sz="40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chemeClr val="bg1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17" name="Téglalap 16"/>
          <p:cNvSpPr/>
          <p:nvPr/>
        </p:nvSpPr>
        <p:spPr>
          <a:xfrm>
            <a:off x="7786710" y="3500438"/>
            <a:ext cx="529311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u-HU" sz="40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F</a:t>
            </a:r>
            <a:endParaRPr lang="hu-HU" sz="40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chemeClr val="bg1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500034" y="642918"/>
            <a:ext cx="8229600" cy="1066800"/>
          </a:xfrm>
        </p:spPr>
        <p:txBody>
          <a:bodyPr/>
          <a:lstStyle/>
          <a:p>
            <a:pPr algn="ctr"/>
            <a:r>
              <a:rPr lang="hu-HU" dirty="0" smtClean="0"/>
              <a:t>9. Megoldás!</a:t>
            </a:r>
            <a:endParaRPr lang="hu-HU" dirty="0"/>
          </a:p>
        </p:txBody>
      </p:sp>
      <p:sp>
        <p:nvSpPr>
          <p:cNvPr id="5" name="Téglalap 4"/>
          <p:cNvSpPr/>
          <p:nvPr/>
        </p:nvSpPr>
        <p:spPr>
          <a:xfrm>
            <a:off x="7429520" y="6215082"/>
            <a:ext cx="93968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hlinkClick r:id="rId2" action="ppaction://hlinksldjump"/>
              </a:rPr>
              <a:t>Vissza</a:t>
            </a:r>
            <a:endParaRPr lang="hu-HU" dirty="0"/>
          </a:p>
        </p:txBody>
      </p:sp>
      <p:graphicFrame>
        <p:nvGraphicFramePr>
          <p:cNvPr id="4" name="Táblázat 3"/>
          <p:cNvGraphicFramePr>
            <a:graphicFrameLocks noGrp="1"/>
          </p:cNvGraphicFramePr>
          <p:nvPr/>
        </p:nvGraphicFramePr>
        <p:xfrm>
          <a:off x="1071538" y="1714488"/>
          <a:ext cx="6572296" cy="3337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86148"/>
                <a:gridCol w="3286148"/>
              </a:tblGrid>
              <a:tr h="370840">
                <a:tc>
                  <a:txBody>
                    <a:bodyPr/>
                    <a:lstStyle/>
                    <a:p>
                      <a:r>
                        <a:rPr lang="hu-HU" dirty="0" smtClean="0"/>
                        <a:t>Személy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dirty="0" smtClean="0"/>
                        <a:t>Miről ismert?</a:t>
                      </a:r>
                      <a:endParaRPr lang="hu-H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342900" indent="-342900">
                        <a:buFont typeface="+mj-lt"/>
                        <a:buNone/>
                      </a:pPr>
                      <a:r>
                        <a:rPr lang="hu-HU" dirty="0" smtClean="0"/>
                        <a:t>1.</a:t>
                      </a:r>
                      <a:r>
                        <a:rPr lang="hu-HU" baseline="0" dirty="0" smtClean="0"/>
                        <a:t> </a:t>
                      </a:r>
                      <a:r>
                        <a:rPr lang="hu-HU" dirty="0" smtClean="0"/>
                        <a:t>Hippokratész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indent="-342900">
                        <a:buFont typeface="+mj-lt"/>
                        <a:buNone/>
                      </a:pPr>
                      <a:r>
                        <a:rPr lang="hu-HU" dirty="0" smtClean="0"/>
                        <a:t>A:</a:t>
                      </a:r>
                      <a:r>
                        <a:rPr lang="hu-HU" baseline="0" dirty="0" smtClean="0"/>
                        <a:t> </a:t>
                      </a:r>
                      <a:r>
                        <a:rPr lang="hu-HU" dirty="0" smtClean="0"/>
                        <a:t> Labirintus bika szörnye</a:t>
                      </a:r>
                      <a:endParaRPr lang="hu-H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342900" indent="-342900">
                        <a:buFont typeface="+mj-lt"/>
                        <a:buNone/>
                      </a:pPr>
                      <a:r>
                        <a:rPr lang="hu-HU" dirty="0" smtClean="0"/>
                        <a:t>2. Xerxész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indent="-342900">
                        <a:buFont typeface="+mj-lt"/>
                        <a:buNone/>
                      </a:pPr>
                      <a:r>
                        <a:rPr lang="hu-HU" dirty="0" smtClean="0"/>
                        <a:t>B: Spártai király</a:t>
                      </a:r>
                      <a:endParaRPr lang="hu-H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342900" indent="-342900">
                        <a:buFont typeface="+mj-lt"/>
                        <a:buNone/>
                      </a:pPr>
                      <a:r>
                        <a:rPr lang="hu-HU" dirty="0" smtClean="0"/>
                        <a:t>3. </a:t>
                      </a:r>
                      <a:r>
                        <a:rPr lang="hu-HU" dirty="0" err="1" smtClean="0"/>
                        <a:t>Párisz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indent="-342900">
                        <a:buFont typeface="+mj-lt"/>
                        <a:buNone/>
                      </a:pPr>
                      <a:r>
                        <a:rPr lang="hu-HU" dirty="0" smtClean="0"/>
                        <a:t>C: Perzsa király</a:t>
                      </a:r>
                      <a:endParaRPr lang="hu-H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342900" indent="-342900">
                        <a:buFont typeface="+mj-lt"/>
                        <a:buNone/>
                      </a:pPr>
                      <a:r>
                        <a:rPr lang="hu-HU" dirty="0" smtClean="0"/>
                        <a:t>4. Homérosz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indent="-342900">
                        <a:buFont typeface="+mj-lt"/>
                        <a:buNone/>
                      </a:pPr>
                      <a:r>
                        <a:rPr lang="hu-HU" dirty="0" smtClean="0"/>
                        <a:t>D: Trójai királyfi</a:t>
                      </a:r>
                      <a:endParaRPr lang="hu-H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342900" indent="-342900">
                        <a:buFont typeface="+mj-lt"/>
                        <a:buNone/>
                      </a:pPr>
                      <a:r>
                        <a:rPr lang="hu-HU" dirty="0" smtClean="0"/>
                        <a:t>5. Héra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indent="-342900">
                        <a:buFont typeface="+mj-lt"/>
                        <a:buNone/>
                      </a:pPr>
                      <a:r>
                        <a:rPr lang="hu-HU" dirty="0" smtClean="0"/>
                        <a:t>E: Athéni politikus</a:t>
                      </a:r>
                      <a:endParaRPr lang="hu-H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342900" indent="-342900">
                        <a:buFont typeface="+mj-lt"/>
                        <a:buNone/>
                      </a:pPr>
                      <a:r>
                        <a:rPr lang="hu-HU" dirty="0" smtClean="0"/>
                        <a:t>6. </a:t>
                      </a:r>
                      <a:r>
                        <a:rPr lang="hu-HU" dirty="0" err="1" smtClean="0"/>
                        <a:t>Minotaurusz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indent="-342900">
                        <a:buFont typeface="+mj-lt"/>
                        <a:buNone/>
                      </a:pPr>
                      <a:r>
                        <a:rPr lang="hu-HU" dirty="0" smtClean="0"/>
                        <a:t>F: Iliász</a:t>
                      </a:r>
                      <a:r>
                        <a:rPr lang="hu-HU" baseline="0" dirty="0" smtClean="0"/>
                        <a:t> és Odüsszeia szerzője</a:t>
                      </a:r>
                      <a:endParaRPr lang="hu-H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342900" indent="-342900">
                        <a:buFont typeface="+mj-lt"/>
                        <a:buNone/>
                      </a:pPr>
                      <a:r>
                        <a:rPr lang="hu-HU" dirty="0" smtClean="0"/>
                        <a:t>7. Periklész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indent="-342900">
                        <a:buFont typeface="+mj-lt"/>
                        <a:buNone/>
                      </a:pPr>
                      <a:r>
                        <a:rPr lang="hu-HU" dirty="0" smtClean="0"/>
                        <a:t>G: Görög</a:t>
                      </a:r>
                      <a:r>
                        <a:rPr lang="hu-HU" baseline="0" dirty="0" smtClean="0"/>
                        <a:t> orvos</a:t>
                      </a:r>
                      <a:endParaRPr lang="hu-H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342900" indent="-342900">
                        <a:buFont typeface="+mj-lt"/>
                        <a:buNone/>
                      </a:pPr>
                      <a:r>
                        <a:rPr lang="hu-HU" dirty="0" smtClean="0"/>
                        <a:t>8. </a:t>
                      </a:r>
                      <a:r>
                        <a:rPr lang="hu-HU" dirty="0" err="1" smtClean="0"/>
                        <a:t>Leonidasz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indent="-342900">
                        <a:buFont typeface="+mj-lt"/>
                        <a:buNone/>
                      </a:pPr>
                      <a:r>
                        <a:rPr lang="hu-HU" dirty="0" smtClean="0"/>
                        <a:t>H: Görög istennő</a:t>
                      </a:r>
                      <a:endParaRPr lang="hu-HU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Szövegdoboz 5"/>
          <p:cNvSpPr txBox="1"/>
          <p:nvPr/>
        </p:nvSpPr>
        <p:spPr>
          <a:xfrm>
            <a:off x="1071538" y="5286388"/>
            <a:ext cx="64294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b="1" dirty="0" smtClean="0">
                <a:solidFill>
                  <a:srgbClr val="FF0000"/>
                </a:solidFill>
              </a:rPr>
              <a:t>1 – G; 2 – C; 3 – D; 4 – F; 5 –H; 6 –A; 7 –E; 8 - B</a:t>
            </a:r>
            <a:endParaRPr lang="hu-HU" sz="20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28596" y="642918"/>
            <a:ext cx="8229600" cy="1066800"/>
          </a:xfrm>
        </p:spPr>
        <p:txBody>
          <a:bodyPr/>
          <a:lstStyle/>
          <a:p>
            <a:pPr algn="ctr"/>
            <a:r>
              <a:rPr lang="hu-HU" dirty="0" smtClean="0"/>
              <a:t>10. Megoldás</a:t>
            </a:r>
            <a:endParaRPr lang="hu-HU" dirty="0"/>
          </a:p>
        </p:txBody>
      </p:sp>
      <p:sp>
        <p:nvSpPr>
          <p:cNvPr id="4" name="Téglalap 3"/>
          <p:cNvSpPr/>
          <p:nvPr/>
        </p:nvSpPr>
        <p:spPr>
          <a:xfrm>
            <a:off x="7847161" y="6215082"/>
            <a:ext cx="93968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hlinkClick r:id="rId2" action="ppaction://hlinksldjump"/>
              </a:rPr>
              <a:t>Vissza</a:t>
            </a:r>
            <a:endParaRPr lang="hu-HU" dirty="0"/>
          </a:p>
        </p:txBody>
      </p:sp>
      <p:sp>
        <p:nvSpPr>
          <p:cNvPr id="5" name="Szövegdoboz 4"/>
          <p:cNvSpPr txBox="1"/>
          <p:nvPr/>
        </p:nvSpPr>
        <p:spPr>
          <a:xfrm>
            <a:off x="5214942" y="1857364"/>
            <a:ext cx="3714776" cy="3077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spcBef>
                <a:spcPts val="1200"/>
              </a:spcBef>
              <a:buFont typeface="+mj-lt"/>
              <a:buAutoNum type="arabicPeriod"/>
            </a:pPr>
            <a:r>
              <a:rPr lang="hu-HU" sz="2400" dirty="0" smtClean="0"/>
              <a:t>Kr.e. 12. század</a:t>
            </a:r>
            <a:endParaRPr lang="hu-HU" sz="2400" dirty="0" smtClean="0"/>
          </a:p>
          <a:p>
            <a:pPr marL="457200" indent="-457200">
              <a:spcBef>
                <a:spcPts val="1200"/>
              </a:spcBef>
              <a:buFont typeface="+mj-lt"/>
              <a:buAutoNum type="arabicPeriod"/>
            </a:pPr>
            <a:r>
              <a:rPr lang="hu-HU" sz="2400" dirty="0" smtClean="0"/>
              <a:t>Kr.e. </a:t>
            </a:r>
            <a:r>
              <a:rPr lang="hu-HU" sz="2400" dirty="0" smtClean="0"/>
              <a:t>776</a:t>
            </a:r>
          </a:p>
          <a:p>
            <a:pPr marL="457200" indent="-457200">
              <a:spcBef>
                <a:spcPts val="1200"/>
              </a:spcBef>
              <a:buFont typeface="+mj-lt"/>
              <a:buAutoNum type="arabicPeriod"/>
            </a:pPr>
            <a:r>
              <a:rPr lang="hu-HU" sz="2400" dirty="0" smtClean="0"/>
              <a:t>Kr.e. </a:t>
            </a:r>
            <a:r>
              <a:rPr lang="hu-HU" sz="2400" dirty="0" smtClean="0"/>
              <a:t>490</a:t>
            </a:r>
          </a:p>
          <a:p>
            <a:pPr marL="457200" indent="-457200">
              <a:spcBef>
                <a:spcPts val="1200"/>
              </a:spcBef>
              <a:buFont typeface="+mj-lt"/>
              <a:buAutoNum type="arabicPeriod"/>
            </a:pPr>
            <a:r>
              <a:rPr lang="hu-HU" sz="2400" dirty="0" smtClean="0"/>
              <a:t>Kr.e. </a:t>
            </a:r>
            <a:r>
              <a:rPr lang="hu-HU" sz="2400" dirty="0" smtClean="0"/>
              <a:t>480</a:t>
            </a:r>
          </a:p>
          <a:p>
            <a:pPr marL="457200" indent="-457200">
              <a:spcBef>
                <a:spcPts val="1200"/>
              </a:spcBef>
              <a:buFont typeface="+mj-lt"/>
              <a:buAutoNum type="arabicPeriod"/>
            </a:pPr>
            <a:r>
              <a:rPr lang="hu-HU" sz="2400" dirty="0" smtClean="0"/>
              <a:t>Kr.e. </a:t>
            </a:r>
            <a:r>
              <a:rPr lang="hu-HU" sz="2400" dirty="0" smtClean="0"/>
              <a:t>V. </a:t>
            </a:r>
            <a:r>
              <a:rPr lang="hu-HU" sz="2400" dirty="0" smtClean="0"/>
              <a:t>sz</a:t>
            </a:r>
            <a:r>
              <a:rPr lang="hu-HU" sz="2400" dirty="0" smtClean="0"/>
              <a:t>ázad </a:t>
            </a:r>
          </a:p>
          <a:p>
            <a:pPr marL="457200" indent="-457200">
              <a:spcBef>
                <a:spcPts val="1200"/>
              </a:spcBef>
              <a:buFont typeface="+mj-lt"/>
              <a:buAutoNum type="arabicPeriod"/>
            </a:pPr>
            <a:r>
              <a:rPr lang="hu-HU" sz="2400" dirty="0" smtClean="0"/>
              <a:t>Kr.e. 4. század</a:t>
            </a:r>
            <a:endParaRPr lang="hu-HU" sz="2400" dirty="0" smtClean="0"/>
          </a:p>
        </p:txBody>
      </p:sp>
      <p:sp>
        <p:nvSpPr>
          <p:cNvPr id="6" name="Szövegdoboz 5"/>
          <p:cNvSpPr txBox="1"/>
          <p:nvPr/>
        </p:nvSpPr>
        <p:spPr>
          <a:xfrm>
            <a:off x="571472" y="1899716"/>
            <a:ext cx="3929090" cy="3077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spcBef>
                <a:spcPts val="1200"/>
              </a:spcBef>
              <a:buFont typeface="+mj-lt"/>
              <a:buAutoNum type="alphaUcPeriod"/>
            </a:pPr>
            <a:r>
              <a:rPr lang="hu-HU" sz="2400" dirty="0" smtClean="0"/>
              <a:t>Alexandrosz </a:t>
            </a:r>
          </a:p>
          <a:p>
            <a:pPr marL="457200" indent="-457200">
              <a:spcBef>
                <a:spcPts val="1200"/>
              </a:spcBef>
              <a:buFont typeface="+mj-lt"/>
              <a:buAutoNum type="alphaUcPeriod"/>
            </a:pPr>
            <a:r>
              <a:rPr lang="hu-HU" sz="2400" dirty="0" smtClean="0"/>
              <a:t>Első görög olimpia</a:t>
            </a:r>
          </a:p>
          <a:p>
            <a:pPr marL="457200" indent="-457200">
              <a:spcBef>
                <a:spcPts val="1200"/>
              </a:spcBef>
              <a:buFont typeface="+mj-lt"/>
              <a:buAutoNum type="alphaUcPeriod"/>
            </a:pPr>
            <a:r>
              <a:rPr lang="hu-HU" sz="2400" dirty="0" smtClean="0"/>
              <a:t>Trójai háború</a:t>
            </a:r>
          </a:p>
          <a:p>
            <a:pPr marL="457200" indent="-457200">
              <a:spcBef>
                <a:spcPts val="1200"/>
              </a:spcBef>
              <a:buFont typeface="+mj-lt"/>
              <a:buAutoNum type="alphaUcPeriod"/>
            </a:pPr>
            <a:r>
              <a:rPr lang="hu-HU" sz="2400" dirty="0" smtClean="0"/>
              <a:t>Thermopülai csata</a:t>
            </a:r>
          </a:p>
          <a:p>
            <a:pPr marL="457200" indent="-457200">
              <a:spcBef>
                <a:spcPts val="1200"/>
              </a:spcBef>
              <a:buFont typeface="+mj-lt"/>
              <a:buAutoNum type="alphaUcPeriod"/>
            </a:pPr>
            <a:r>
              <a:rPr lang="hu-HU" sz="2400" dirty="0" smtClean="0"/>
              <a:t>Maratoni </a:t>
            </a:r>
            <a:r>
              <a:rPr lang="hu-HU" sz="2400" dirty="0" smtClean="0"/>
              <a:t>csata</a:t>
            </a:r>
          </a:p>
          <a:p>
            <a:pPr marL="457200" indent="-457200">
              <a:spcBef>
                <a:spcPts val="1200"/>
              </a:spcBef>
              <a:buFont typeface="+mj-lt"/>
              <a:buAutoNum type="alphaUcPeriod"/>
            </a:pPr>
            <a:r>
              <a:rPr lang="hu-HU" sz="2400" dirty="0" smtClean="0"/>
              <a:t>Athén virágkora</a:t>
            </a:r>
            <a:endParaRPr lang="hu-HU" sz="2400" dirty="0"/>
          </a:p>
        </p:txBody>
      </p:sp>
      <p:sp>
        <p:nvSpPr>
          <p:cNvPr id="7" name="Szövegdoboz 6"/>
          <p:cNvSpPr txBox="1"/>
          <p:nvPr/>
        </p:nvSpPr>
        <p:spPr>
          <a:xfrm>
            <a:off x="785786" y="5643578"/>
            <a:ext cx="70009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b="1" dirty="0" smtClean="0">
                <a:solidFill>
                  <a:srgbClr val="FF0000"/>
                </a:solidFill>
              </a:rPr>
              <a:t>A – </a:t>
            </a:r>
            <a:r>
              <a:rPr lang="hu-HU" sz="2400" b="1" dirty="0" smtClean="0">
                <a:solidFill>
                  <a:srgbClr val="FF0000"/>
                </a:solidFill>
              </a:rPr>
              <a:t>6; </a:t>
            </a:r>
            <a:r>
              <a:rPr lang="hu-HU" sz="2400" b="1" dirty="0" smtClean="0">
                <a:solidFill>
                  <a:srgbClr val="FF0000"/>
                </a:solidFill>
              </a:rPr>
              <a:t>B – </a:t>
            </a:r>
            <a:r>
              <a:rPr lang="hu-HU" sz="2400" b="1" dirty="0" smtClean="0">
                <a:solidFill>
                  <a:srgbClr val="FF0000"/>
                </a:solidFill>
              </a:rPr>
              <a:t>2; </a:t>
            </a:r>
            <a:r>
              <a:rPr lang="hu-HU" sz="2400" b="1" dirty="0" smtClean="0">
                <a:solidFill>
                  <a:srgbClr val="FF0000"/>
                </a:solidFill>
              </a:rPr>
              <a:t>C – </a:t>
            </a:r>
            <a:r>
              <a:rPr lang="hu-HU" sz="2400" b="1" dirty="0" smtClean="0">
                <a:solidFill>
                  <a:srgbClr val="FF0000"/>
                </a:solidFill>
              </a:rPr>
              <a:t>1; </a:t>
            </a:r>
            <a:r>
              <a:rPr lang="hu-HU" sz="2400" b="1" dirty="0" smtClean="0">
                <a:solidFill>
                  <a:srgbClr val="FF0000"/>
                </a:solidFill>
              </a:rPr>
              <a:t>D – </a:t>
            </a:r>
            <a:r>
              <a:rPr lang="hu-HU" sz="2400" b="1" dirty="0">
                <a:solidFill>
                  <a:srgbClr val="FF0000"/>
                </a:solidFill>
              </a:rPr>
              <a:t>4</a:t>
            </a:r>
            <a:r>
              <a:rPr lang="hu-HU" sz="2400" b="1" dirty="0" smtClean="0">
                <a:solidFill>
                  <a:srgbClr val="FF0000"/>
                </a:solidFill>
              </a:rPr>
              <a:t>; </a:t>
            </a:r>
            <a:r>
              <a:rPr lang="hu-HU" sz="2400" b="1" dirty="0" smtClean="0">
                <a:solidFill>
                  <a:srgbClr val="FF0000"/>
                </a:solidFill>
              </a:rPr>
              <a:t>E – </a:t>
            </a:r>
            <a:r>
              <a:rPr lang="hu-HU" sz="2400" b="1" dirty="0">
                <a:solidFill>
                  <a:srgbClr val="FF0000"/>
                </a:solidFill>
              </a:rPr>
              <a:t>3</a:t>
            </a:r>
            <a:r>
              <a:rPr lang="hu-HU" sz="2400" b="1" dirty="0" smtClean="0">
                <a:solidFill>
                  <a:srgbClr val="FF0000"/>
                </a:solidFill>
              </a:rPr>
              <a:t>; </a:t>
            </a:r>
            <a:r>
              <a:rPr lang="hu-HU" sz="2400" b="1" dirty="0" smtClean="0">
                <a:solidFill>
                  <a:srgbClr val="FF0000"/>
                </a:solidFill>
              </a:rPr>
              <a:t>F – </a:t>
            </a:r>
            <a:r>
              <a:rPr lang="hu-HU" sz="2400" b="1" dirty="0" smtClean="0">
                <a:solidFill>
                  <a:srgbClr val="FF0000"/>
                </a:solidFill>
              </a:rPr>
              <a:t>5; </a:t>
            </a:r>
            <a:endParaRPr lang="hu-HU" sz="24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500034" y="642918"/>
            <a:ext cx="8229600" cy="1066800"/>
          </a:xfrm>
        </p:spPr>
        <p:txBody>
          <a:bodyPr>
            <a:normAutofit/>
          </a:bodyPr>
          <a:lstStyle/>
          <a:p>
            <a:pPr algn="ctr"/>
            <a:r>
              <a:rPr lang="hu-HU" dirty="0" smtClean="0"/>
              <a:t>11. Megoldás!</a:t>
            </a:r>
            <a:endParaRPr lang="hu-HU" dirty="0"/>
          </a:p>
        </p:txBody>
      </p:sp>
      <p:sp>
        <p:nvSpPr>
          <p:cNvPr id="5" name="Téglalap 4"/>
          <p:cNvSpPr/>
          <p:nvPr/>
        </p:nvSpPr>
        <p:spPr>
          <a:xfrm>
            <a:off x="7500958" y="6215082"/>
            <a:ext cx="93968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hlinkClick r:id="rId2" action="ppaction://hlinksldjump"/>
              </a:rPr>
              <a:t>Vissza</a:t>
            </a:r>
            <a:endParaRPr lang="hu-HU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34" y="4071942"/>
            <a:ext cx="2819400" cy="161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00100" y="1857364"/>
            <a:ext cx="1905000" cy="1228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000496" y="2428868"/>
            <a:ext cx="1866900" cy="2447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6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643702" y="3857628"/>
            <a:ext cx="22860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Téglalap 9"/>
          <p:cNvSpPr/>
          <p:nvPr/>
        </p:nvSpPr>
        <p:spPr>
          <a:xfrm>
            <a:off x="2285984" y="1857364"/>
            <a:ext cx="574196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u-HU" sz="40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A</a:t>
            </a:r>
            <a:endParaRPr lang="hu-HU" sz="40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chemeClr val="bg1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11" name="Téglalap 10"/>
          <p:cNvSpPr/>
          <p:nvPr/>
        </p:nvSpPr>
        <p:spPr>
          <a:xfrm>
            <a:off x="2714612" y="5072074"/>
            <a:ext cx="574196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u-HU" sz="40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B</a:t>
            </a:r>
            <a:endParaRPr lang="hu-HU" sz="40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chemeClr val="bg1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12" name="Téglalap 11"/>
          <p:cNvSpPr/>
          <p:nvPr/>
        </p:nvSpPr>
        <p:spPr>
          <a:xfrm>
            <a:off x="5357818" y="4214818"/>
            <a:ext cx="551754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u-HU" sz="40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C</a:t>
            </a:r>
            <a:endParaRPr lang="hu-HU" sz="40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chemeClr val="bg1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13" name="Téglalap 12"/>
          <p:cNvSpPr/>
          <p:nvPr/>
        </p:nvSpPr>
        <p:spPr>
          <a:xfrm>
            <a:off x="8102736" y="2643182"/>
            <a:ext cx="612668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u-HU" sz="40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D</a:t>
            </a:r>
            <a:endParaRPr lang="hu-HU" sz="40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chemeClr val="bg1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14" name="Téglalap 13"/>
          <p:cNvSpPr/>
          <p:nvPr/>
        </p:nvSpPr>
        <p:spPr>
          <a:xfrm>
            <a:off x="8358214" y="4643446"/>
            <a:ext cx="574196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u-HU" sz="40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E</a:t>
            </a:r>
            <a:endParaRPr lang="hu-HU" sz="40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chemeClr val="bg1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16" name="Szövegdoboz 15"/>
          <p:cNvSpPr txBox="1"/>
          <p:nvPr/>
        </p:nvSpPr>
        <p:spPr>
          <a:xfrm>
            <a:off x="1142976" y="3143248"/>
            <a:ext cx="16430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b="1" dirty="0" smtClean="0">
                <a:solidFill>
                  <a:srgbClr val="FF0000"/>
                </a:solidFill>
              </a:rPr>
              <a:t>Birkózás</a:t>
            </a:r>
            <a:endParaRPr lang="hu-HU" sz="2400" b="1" dirty="0">
              <a:solidFill>
                <a:srgbClr val="FF0000"/>
              </a:solidFill>
            </a:endParaRPr>
          </a:p>
        </p:txBody>
      </p:sp>
      <p:sp>
        <p:nvSpPr>
          <p:cNvPr id="17" name="Szövegdoboz 16"/>
          <p:cNvSpPr txBox="1"/>
          <p:nvPr/>
        </p:nvSpPr>
        <p:spPr>
          <a:xfrm>
            <a:off x="3714744" y="4857760"/>
            <a:ext cx="25003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b="1" dirty="0" smtClean="0">
                <a:solidFill>
                  <a:srgbClr val="FF0000"/>
                </a:solidFill>
              </a:rPr>
              <a:t>Diszkoszvetés</a:t>
            </a:r>
            <a:endParaRPr lang="hu-HU" sz="2400" b="1" dirty="0">
              <a:solidFill>
                <a:srgbClr val="FF0000"/>
              </a:solidFill>
            </a:endParaRPr>
          </a:p>
        </p:txBody>
      </p:sp>
      <p:sp>
        <p:nvSpPr>
          <p:cNvPr id="18" name="Szövegdoboz 17"/>
          <p:cNvSpPr txBox="1"/>
          <p:nvPr/>
        </p:nvSpPr>
        <p:spPr>
          <a:xfrm>
            <a:off x="1071538" y="5715016"/>
            <a:ext cx="21431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b="1" dirty="0" smtClean="0">
                <a:solidFill>
                  <a:srgbClr val="FF0000"/>
                </a:solidFill>
              </a:rPr>
              <a:t>Futás</a:t>
            </a:r>
            <a:endParaRPr lang="hu-HU" sz="2400" b="1" dirty="0">
              <a:solidFill>
                <a:srgbClr val="FF0000"/>
              </a:solidFill>
            </a:endParaRPr>
          </a:p>
        </p:txBody>
      </p:sp>
      <p:sp>
        <p:nvSpPr>
          <p:cNvPr id="19" name="Szövegdoboz 18"/>
          <p:cNvSpPr txBox="1"/>
          <p:nvPr/>
        </p:nvSpPr>
        <p:spPr>
          <a:xfrm>
            <a:off x="6572264" y="3214686"/>
            <a:ext cx="21431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b="1" dirty="0" smtClean="0">
                <a:solidFill>
                  <a:srgbClr val="FF0000"/>
                </a:solidFill>
              </a:rPr>
              <a:t>Távolugrás</a:t>
            </a:r>
            <a:endParaRPr lang="hu-HU" sz="2400" b="1" dirty="0">
              <a:solidFill>
                <a:srgbClr val="FF0000"/>
              </a:solidFill>
            </a:endParaRPr>
          </a:p>
        </p:txBody>
      </p:sp>
      <p:sp>
        <p:nvSpPr>
          <p:cNvPr id="20" name="Szövegdoboz 19"/>
          <p:cNvSpPr txBox="1"/>
          <p:nvPr/>
        </p:nvSpPr>
        <p:spPr>
          <a:xfrm>
            <a:off x="6715140" y="5324789"/>
            <a:ext cx="24288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b="1" dirty="0" smtClean="0">
                <a:solidFill>
                  <a:srgbClr val="FF0000"/>
                </a:solidFill>
              </a:rPr>
              <a:t>Gerelyhajítás</a:t>
            </a:r>
            <a:endParaRPr lang="hu-HU" sz="2400" b="1" dirty="0">
              <a:solidFill>
                <a:srgbClr val="FF0000"/>
              </a:solidFill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572264" y="1857364"/>
            <a:ext cx="2171700" cy="1343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214282" y="642918"/>
            <a:ext cx="8715436" cy="1066800"/>
          </a:xfrm>
        </p:spPr>
        <p:txBody>
          <a:bodyPr>
            <a:normAutofit/>
          </a:bodyPr>
          <a:lstStyle/>
          <a:p>
            <a:pPr algn="ctr"/>
            <a:r>
              <a:rPr lang="hu-HU" sz="3200" dirty="0" smtClean="0"/>
              <a:t>12. Megoldás</a:t>
            </a:r>
            <a:endParaRPr lang="hu-HU" sz="3200" dirty="0"/>
          </a:p>
        </p:txBody>
      </p:sp>
      <p:sp>
        <p:nvSpPr>
          <p:cNvPr id="6" name="Téglalap 5"/>
          <p:cNvSpPr/>
          <p:nvPr/>
        </p:nvSpPr>
        <p:spPr>
          <a:xfrm>
            <a:off x="7500958" y="6143644"/>
            <a:ext cx="939681" cy="369332"/>
          </a:xfrm>
          <a:prstGeom prst="rect">
            <a:avLst/>
          </a:prstGeom>
          <a:solidFill>
            <a:srgbClr val="FFC000"/>
          </a:solidFill>
        </p:spPr>
        <p:txBody>
          <a:bodyPr wrap="none">
            <a:spAutoFit/>
          </a:bodyPr>
          <a:lstStyle/>
          <a:p>
            <a:r>
              <a:rPr lang="hu-HU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hlinkClick r:id="rId2" action="ppaction://hlinksldjump"/>
              </a:rPr>
              <a:t>Vissza</a:t>
            </a:r>
            <a:endParaRPr lang="hu-HU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3438" y="1571612"/>
            <a:ext cx="2447925" cy="1866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714480" y="1643050"/>
            <a:ext cx="24003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357950" y="3857628"/>
            <a:ext cx="2466975" cy="185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00034" y="3786190"/>
            <a:ext cx="2047875" cy="2238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Szövegdoboz 8"/>
          <p:cNvSpPr txBox="1"/>
          <p:nvPr/>
        </p:nvSpPr>
        <p:spPr>
          <a:xfrm>
            <a:off x="3286116" y="4000504"/>
            <a:ext cx="2571768" cy="19851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Bef>
                <a:spcPts val="600"/>
              </a:spcBef>
              <a:buFont typeface="+mj-lt"/>
              <a:buAutoNum type="alphaUcPeriod"/>
            </a:pPr>
            <a:r>
              <a:rPr lang="hu-HU" b="1" dirty="0" smtClean="0">
                <a:solidFill>
                  <a:srgbClr val="FF0000"/>
                </a:solidFill>
              </a:rPr>
              <a:t>Görög nyelv</a:t>
            </a:r>
          </a:p>
          <a:p>
            <a:pPr marL="342900" indent="-342900">
              <a:spcBef>
                <a:spcPts val="600"/>
              </a:spcBef>
              <a:buFont typeface="+mj-lt"/>
              <a:buAutoNum type="alphaUcPeriod"/>
            </a:pPr>
            <a:r>
              <a:rPr lang="hu-HU" b="1" dirty="0" smtClean="0">
                <a:solidFill>
                  <a:srgbClr val="FF0000"/>
                </a:solidFill>
              </a:rPr>
              <a:t>Katonai szövetségek</a:t>
            </a:r>
          </a:p>
          <a:p>
            <a:pPr marL="342900" indent="-342900">
              <a:spcBef>
                <a:spcPts val="600"/>
              </a:spcBef>
              <a:buFont typeface="+mj-lt"/>
              <a:buAutoNum type="alphaUcPeriod"/>
            </a:pPr>
            <a:r>
              <a:rPr lang="hu-HU" b="1" dirty="0" smtClean="0">
                <a:solidFill>
                  <a:srgbClr val="FF0000"/>
                </a:solidFill>
              </a:rPr>
              <a:t>Olimpiai játékok</a:t>
            </a:r>
          </a:p>
          <a:p>
            <a:pPr marL="342900" indent="-342900">
              <a:spcBef>
                <a:spcPts val="600"/>
              </a:spcBef>
              <a:buFont typeface="+mj-lt"/>
              <a:buAutoNum type="alphaUcPeriod"/>
            </a:pPr>
            <a:r>
              <a:rPr lang="hu-HU" b="1" dirty="0" smtClean="0">
                <a:solidFill>
                  <a:srgbClr val="FF0000"/>
                </a:solidFill>
              </a:rPr>
              <a:t>Közös vallás és művészet</a:t>
            </a:r>
            <a:endParaRPr lang="hu-HU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500034" y="642918"/>
            <a:ext cx="8229600" cy="1066800"/>
          </a:xfrm>
        </p:spPr>
        <p:txBody>
          <a:bodyPr/>
          <a:lstStyle/>
          <a:p>
            <a:pPr algn="ctr"/>
            <a:r>
              <a:rPr lang="hu-HU" dirty="0" smtClean="0"/>
              <a:t>2. Minek az istene? </a:t>
            </a:r>
            <a:endParaRPr lang="hu-HU" dirty="0"/>
          </a:p>
        </p:txBody>
      </p:sp>
      <p:sp>
        <p:nvSpPr>
          <p:cNvPr id="6" name="Téglalap 5"/>
          <p:cNvSpPr/>
          <p:nvPr/>
        </p:nvSpPr>
        <p:spPr>
          <a:xfrm>
            <a:off x="7429520" y="6286520"/>
            <a:ext cx="1321196" cy="369332"/>
          </a:xfrm>
          <a:prstGeom prst="rect">
            <a:avLst/>
          </a:prstGeom>
          <a:solidFill>
            <a:srgbClr val="FFC000"/>
          </a:solidFill>
        </p:spPr>
        <p:txBody>
          <a:bodyPr wrap="none">
            <a:spAutoFit/>
          </a:bodyPr>
          <a:lstStyle/>
          <a:p>
            <a:r>
              <a:rPr lang="hu-HU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hlinkClick r:id="rId2" action="ppaction://hlinksldjump"/>
              </a:rPr>
              <a:t>Megoldás</a:t>
            </a:r>
            <a:endParaRPr lang="hu-H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58" y="1714488"/>
            <a:ext cx="5562611" cy="4190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Szövegdoboz 6"/>
          <p:cNvSpPr txBox="1"/>
          <p:nvPr/>
        </p:nvSpPr>
        <p:spPr>
          <a:xfrm>
            <a:off x="6072198" y="2000240"/>
            <a:ext cx="250033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hu-HU" dirty="0" smtClean="0"/>
              <a:t>Zeusz: </a:t>
            </a:r>
          </a:p>
          <a:p>
            <a:pPr marL="342900" indent="-342900">
              <a:buFont typeface="+mj-lt"/>
              <a:buAutoNum type="arabicPeriod"/>
            </a:pPr>
            <a:r>
              <a:rPr lang="hu-HU" dirty="0" err="1" smtClean="0"/>
              <a:t>Poszeidon</a:t>
            </a:r>
            <a:r>
              <a:rPr lang="hu-HU" dirty="0" smtClean="0"/>
              <a:t>:</a:t>
            </a:r>
          </a:p>
          <a:p>
            <a:pPr marL="342900" indent="-342900">
              <a:buFont typeface="+mj-lt"/>
              <a:buAutoNum type="arabicPeriod"/>
            </a:pPr>
            <a:r>
              <a:rPr lang="hu-HU" dirty="0" err="1" smtClean="0"/>
              <a:t>Hádész</a:t>
            </a:r>
            <a:r>
              <a:rPr lang="hu-HU" dirty="0" smtClean="0"/>
              <a:t>:</a:t>
            </a:r>
          </a:p>
          <a:p>
            <a:pPr marL="342900" indent="-342900">
              <a:buFont typeface="+mj-lt"/>
              <a:buAutoNum type="arabicPeriod"/>
            </a:pPr>
            <a:r>
              <a:rPr lang="hu-HU" dirty="0" err="1" smtClean="0"/>
              <a:t>Hestia</a:t>
            </a:r>
            <a:r>
              <a:rPr lang="hu-HU" dirty="0" smtClean="0"/>
              <a:t>:</a:t>
            </a:r>
          </a:p>
          <a:p>
            <a:pPr marL="342900" indent="-342900">
              <a:buFont typeface="+mj-lt"/>
              <a:buAutoNum type="arabicPeriod"/>
            </a:pPr>
            <a:r>
              <a:rPr lang="hu-HU" dirty="0" smtClean="0"/>
              <a:t>Héra:</a:t>
            </a:r>
          </a:p>
          <a:p>
            <a:pPr marL="342900" indent="-342900">
              <a:buFont typeface="+mj-lt"/>
              <a:buAutoNum type="arabicPeriod"/>
            </a:pPr>
            <a:r>
              <a:rPr lang="hu-HU" dirty="0" smtClean="0"/>
              <a:t>Árész:</a:t>
            </a:r>
          </a:p>
          <a:p>
            <a:pPr marL="342900" indent="-342900">
              <a:buFont typeface="+mj-lt"/>
              <a:buAutoNum type="arabicPeriod"/>
            </a:pPr>
            <a:r>
              <a:rPr lang="hu-HU" dirty="0" smtClean="0"/>
              <a:t>Pallasz Athéné:  </a:t>
            </a:r>
          </a:p>
          <a:p>
            <a:pPr marL="342900" indent="-342900">
              <a:buFont typeface="+mj-lt"/>
              <a:buAutoNum type="arabicPeriod"/>
            </a:pPr>
            <a:r>
              <a:rPr lang="hu-HU" dirty="0" smtClean="0"/>
              <a:t>Apollón:</a:t>
            </a:r>
          </a:p>
          <a:p>
            <a:pPr marL="342900" indent="-342900">
              <a:buFont typeface="+mj-lt"/>
              <a:buAutoNum type="arabicPeriod"/>
            </a:pPr>
            <a:r>
              <a:rPr lang="hu-HU" dirty="0" smtClean="0"/>
              <a:t>Aphrodité:</a:t>
            </a:r>
          </a:p>
          <a:p>
            <a:pPr marL="342900" indent="-342900">
              <a:buFont typeface="+mj-lt"/>
              <a:buAutoNum type="arabicPeriod"/>
            </a:pPr>
            <a:r>
              <a:rPr lang="hu-HU" dirty="0" smtClean="0"/>
              <a:t>Hermész:</a:t>
            </a:r>
          </a:p>
          <a:p>
            <a:pPr marL="342900" indent="-342900">
              <a:buFont typeface="+mj-lt"/>
              <a:buAutoNum type="arabicPeriod"/>
            </a:pPr>
            <a:r>
              <a:rPr lang="hu-HU" dirty="0" smtClean="0"/>
              <a:t>Artemisz:</a:t>
            </a:r>
          </a:p>
          <a:p>
            <a:pPr marL="342900" indent="-342900">
              <a:buFont typeface="+mj-lt"/>
              <a:buAutoNum type="arabicPeriod"/>
            </a:pPr>
            <a:r>
              <a:rPr lang="hu-HU" dirty="0" smtClean="0"/>
              <a:t>Héphaisztosz: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571472" y="642918"/>
            <a:ext cx="8229600" cy="1066800"/>
          </a:xfrm>
        </p:spPr>
        <p:txBody>
          <a:bodyPr/>
          <a:lstStyle/>
          <a:p>
            <a:pPr algn="ctr"/>
            <a:r>
              <a:rPr lang="hu-HU" dirty="0" smtClean="0"/>
              <a:t>3. Melyik istenség?</a:t>
            </a:r>
            <a:endParaRPr lang="hu-HU" dirty="0"/>
          </a:p>
        </p:txBody>
      </p:sp>
      <p:sp>
        <p:nvSpPr>
          <p:cNvPr id="4" name="Téglalap 3"/>
          <p:cNvSpPr/>
          <p:nvPr/>
        </p:nvSpPr>
        <p:spPr>
          <a:xfrm>
            <a:off x="7215206" y="6345816"/>
            <a:ext cx="1321196" cy="369332"/>
          </a:xfrm>
          <a:prstGeom prst="rect">
            <a:avLst/>
          </a:prstGeom>
          <a:solidFill>
            <a:srgbClr val="FFC000"/>
          </a:solidFill>
        </p:spPr>
        <p:txBody>
          <a:bodyPr wrap="none">
            <a:spAutoFit/>
          </a:bodyPr>
          <a:lstStyle/>
          <a:p>
            <a:r>
              <a:rPr lang="hu-HU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hlinkClick r:id="rId2" action="ppaction://hlinksldjump"/>
              </a:rPr>
              <a:t>Megoldás</a:t>
            </a:r>
            <a:endParaRPr lang="hu-H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58" y="1643050"/>
            <a:ext cx="5696280" cy="42908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Szövegdoboz 5"/>
          <p:cNvSpPr txBox="1"/>
          <p:nvPr/>
        </p:nvSpPr>
        <p:spPr>
          <a:xfrm>
            <a:off x="6143636" y="1714488"/>
            <a:ext cx="2786082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hu-HU" dirty="0" smtClean="0"/>
              <a:t>_____________</a:t>
            </a:r>
          </a:p>
          <a:p>
            <a:pPr marL="342900" indent="-342900">
              <a:buFont typeface="+mj-lt"/>
              <a:buAutoNum type="arabicPeriod"/>
            </a:pPr>
            <a:r>
              <a:rPr lang="hu-HU" dirty="0" smtClean="0"/>
              <a:t>_____________</a:t>
            </a:r>
          </a:p>
          <a:p>
            <a:pPr marL="342900" indent="-342900">
              <a:buFont typeface="+mj-lt"/>
              <a:buAutoNum type="arabicPeriod"/>
            </a:pPr>
            <a:r>
              <a:rPr lang="hu-HU" dirty="0" smtClean="0"/>
              <a:t>_____________</a:t>
            </a:r>
          </a:p>
          <a:p>
            <a:pPr marL="342900" indent="-342900">
              <a:buFont typeface="+mj-lt"/>
              <a:buAutoNum type="arabicPeriod"/>
            </a:pPr>
            <a:r>
              <a:rPr lang="hu-HU" dirty="0" smtClean="0"/>
              <a:t>_____________</a:t>
            </a:r>
          </a:p>
          <a:p>
            <a:pPr marL="342900" indent="-342900">
              <a:buFont typeface="+mj-lt"/>
              <a:buAutoNum type="arabicPeriod"/>
            </a:pPr>
            <a:r>
              <a:rPr lang="hu-HU" dirty="0" smtClean="0"/>
              <a:t>_____________</a:t>
            </a:r>
          </a:p>
          <a:p>
            <a:pPr marL="342900" indent="-342900">
              <a:buFont typeface="+mj-lt"/>
              <a:buAutoNum type="arabicPeriod"/>
            </a:pPr>
            <a:r>
              <a:rPr lang="hu-HU" dirty="0" smtClean="0"/>
              <a:t>_____________</a:t>
            </a:r>
          </a:p>
          <a:p>
            <a:pPr marL="342900" indent="-342900">
              <a:buFont typeface="+mj-lt"/>
              <a:buAutoNum type="arabicPeriod"/>
            </a:pPr>
            <a:r>
              <a:rPr lang="hu-HU" dirty="0" smtClean="0"/>
              <a:t>_____________</a:t>
            </a:r>
          </a:p>
          <a:p>
            <a:pPr marL="342900" indent="-342900">
              <a:buFont typeface="+mj-lt"/>
              <a:buAutoNum type="arabicPeriod"/>
            </a:pPr>
            <a:r>
              <a:rPr lang="hu-HU" dirty="0" smtClean="0"/>
              <a:t>_____________</a:t>
            </a:r>
          </a:p>
          <a:p>
            <a:pPr marL="342900" indent="-342900">
              <a:buFont typeface="+mj-lt"/>
              <a:buAutoNum type="arabicPeriod"/>
            </a:pPr>
            <a:r>
              <a:rPr lang="hu-HU" dirty="0" smtClean="0"/>
              <a:t>_____________</a:t>
            </a:r>
          </a:p>
          <a:p>
            <a:pPr marL="342900" indent="-342900">
              <a:buFont typeface="+mj-lt"/>
              <a:buAutoNum type="arabicPeriod"/>
            </a:pPr>
            <a:r>
              <a:rPr lang="hu-HU" dirty="0" smtClean="0"/>
              <a:t>_____________</a:t>
            </a:r>
          </a:p>
          <a:p>
            <a:pPr marL="342900" indent="-342900">
              <a:buFont typeface="+mj-lt"/>
              <a:buAutoNum type="arabicPeriod"/>
            </a:pPr>
            <a:r>
              <a:rPr lang="hu-HU" dirty="0" smtClean="0"/>
              <a:t>_____________</a:t>
            </a:r>
          </a:p>
          <a:p>
            <a:pPr marL="342900" indent="-342900">
              <a:buFont typeface="+mj-lt"/>
              <a:buAutoNum type="arabicPeriod"/>
            </a:pPr>
            <a:r>
              <a:rPr lang="hu-HU" dirty="0" smtClean="0"/>
              <a:t>_____________</a:t>
            </a:r>
            <a:endParaRPr lang="hu-H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42910" y="642918"/>
            <a:ext cx="8229600" cy="1066800"/>
          </a:xfrm>
        </p:spPr>
        <p:txBody>
          <a:bodyPr>
            <a:normAutofit/>
          </a:bodyPr>
          <a:lstStyle/>
          <a:p>
            <a:pPr algn="ctr"/>
            <a:r>
              <a:rPr lang="hu-HU" dirty="0" smtClean="0"/>
              <a:t>4. Töltse ki a táblázatot!</a:t>
            </a:r>
            <a:endParaRPr lang="hu-HU" dirty="0"/>
          </a:p>
        </p:txBody>
      </p:sp>
      <p:sp>
        <p:nvSpPr>
          <p:cNvPr id="6" name="Téglalap 5"/>
          <p:cNvSpPr/>
          <p:nvPr/>
        </p:nvSpPr>
        <p:spPr>
          <a:xfrm>
            <a:off x="7286644" y="6215082"/>
            <a:ext cx="1321196" cy="369332"/>
          </a:xfrm>
          <a:prstGeom prst="rect">
            <a:avLst/>
          </a:prstGeom>
          <a:solidFill>
            <a:srgbClr val="FFC000"/>
          </a:solidFill>
        </p:spPr>
        <p:txBody>
          <a:bodyPr wrap="none">
            <a:spAutoFit/>
          </a:bodyPr>
          <a:lstStyle/>
          <a:p>
            <a:r>
              <a:rPr lang="hu-HU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hlinkClick r:id="rId2" action="ppaction://hlinksldjump"/>
              </a:rPr>
              <a:t>Megoldás</a:t>
            </a:r>
            <a:endParaRPr lang="hu-HU" dirty="0"/>
          </a:p>
        </p:txBody>
      </p:sp>
      <p:graphicFrame>
        <p:nvGraphicFramePr>
          <p:cNvPr id="5" name="Táblázat 4"/>
          <p:cNvGraphicFramePr>
            <a:graphicFrameLocks noGrp="1"/>
          </p:cNvGraphicFramePr>
          <p:nvPr/>
        </p:nvGraphicFramePr>
        <p:xfrm>
          <a:off x="1071538" y="2428868"/>
          <a:ext cx="6858049" cy="1381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43008"/>
                <a:gridCol w="2000264"/>
                <a:gridCol w="1857388"/>
                <a:gridCol w="1857389"/>
              </a:tblGrid>
              <a:tr h="370840">
                <a:tc>
                  <a:txBody>
                    <a:bodyPr/>
                    <a:lstStyle/>
                    <a:p>
                      <a:r>
                        <a:rPr lang="hu-HU" dirty="0" err="1" smtClean="0"/>
                        <a:t>Táma-dás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dirty="0" smtClean="0"/>
                        <a:t>Görögök vezére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dirty="0" smtClean="0"/>
                        <a:t>Perzsák vezére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dirty="0" smtClean="0"/>
                        <a:t>Csata(</a:t>
                      </a:r>
                      <a:r>
                        <a:rPr lang="hu-HU" dirty="0" err="1" smtClean="0"/>
                        <a:t>ák</a:t>
                      </a:r>
                      <a:r>
                        <a:rPr lang="hu-HU" dirty="0" smtClean="0"/>
                        <a:t>) helye</a:t>
                      </a:r>
                      <a:endParaRPr lang="hu-H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hu-HU" dirty="0" smtClean="0"/>
                        <a:t>1.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hu-HU" dirty="0" smtClean="0"/>
                        <a:t>2.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u-HU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500034" y="642918"/>
            <a:ext cx="8229600" cy="1066800"/>
          </a:xfrm>
        </p:spPr>
        <p:txBody>
          <a:bodyPr>
            <a:normAutofit fontScale="90000"/>
          </a:bodyPr>
          <a:lstStyle/>
          <a:p>
            <a:pPr algn="ctr"/>
            <a:r>
              <a:rPr lang="hu-HU" dirty="0" smtClean="0"/>
              <a:t>5. Milyen oszlopra ismer a képeken?</a:t>
            </a:r>
            <a:endParaRPr lang="hu-HU" dirty="0"/>
          </a:p>
        </p:txBody>
      </p:sp>
      <p:sp>
        <p:nvSpPr>
          <p:cNvPr id="10" name="Téglalap 9"/>
          <p:cNvSpPr/>
          <p:nvPr/>
        </p:nvSpPr>
        <p:spPr>
          <a:xfrm>
            <a:off x="7358082" y="6286520"/>
            <a:ext cx="1321196" cy="369332"/>
          </a:xfrm>
          <a:prstGeom prst="rect">
            <a:avLst/>
          </a:prstGeom>
          <a:solidFill>
            <a:srgbClr val="FFC000"/>
          </a:solidFill>
        </p:spPr>
        <p:txBody>
          <a:bodyPr wrap="none">
            <a:spAutoFit/>
          </a:bodyPr>
          <a:lstStyle/>
          <a:p>
            <a:r>
              <a:rPr lang="hu-HU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hlinkClick r:id="rId2" action="ppaction://hlinksldjump"/>
              </a:rPr>
              <a:t>Megoldás</a:t>
            </a:r>
            <a:endParaRPr lang="hu-HU" dirty="0"/>
          </a:p>
        </p:txBody>
      </p:sp>
      <p:pic>
        <p:nvPicPr>
          <p:cNvPr id="4" name="Tartalom helye 4" descr="oszlopok2.jpg"/>
          <p:cNvPicPr>
            <a:picLocks noGrp="1" noChangeAspect="1"/>
          </p:cNvPicPr>
          <p:nvPr>
            <p:ph sz="half" idx="4294967295"/>
          </p:nvPr>
        </p:nvPicPr>
        <p:blipFill>
          <a:blip r:embed="rId3"/>
          <a:srcRect/>
          <a:stretch>
            <a:fillRect/>
          </a:stretch>
        </p:blipFill>
        <p:spPr>
          <a:xfrm>
            <a:off x="785786" y="1643050"/>
            <a:ext cx="3867150" cy="4525963"/>
          </a:xfrm>
          <a:prstGeom prst="rect">
            <a:avLst/>
          </a:prstGeom>
        </p:spPr>
      </p:pic>
      <p:sp>
        <p:nvSpPr>
          <p:cNvPr id="5" name="Szövegdoboz 4"/>
          <p:cNvSpPr txBox="1"/>
          <p:nvPr/>
        </p:nvSpPr>
        <p:spPr>
          <a:xfrm>
            <a:off x="5715008" y="2143116"/>
            <a:ext cx="271464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hu-HU" sz="2400" dirty="0" smtClean="0"/>
              <a:t>__________</a:t>
            </a:r>
          </a:p>
          <a:p>
            <a:pPr marL="342900" indent="-342900">
              <a:buFont typeface="+mj-lt"/>
              <a:buAutoNum type="arabicPeriod"/>
            </a:pPr>
            <a:r>
              <a:rPr lang="hu-HU" sz="2400" dirty="0" smtClean="0"/>
              <a:t>__________</a:t>
            </a:r>
          </a:p>
          <a:p>
            <a:pPr marL="342900" indent="-342900">
              <a:buFont typeface="+mj-lt"/>
              <a:buAutoNum type="arabicPeriod"/>
            </a:pPr>
            <a:r>
              <a:rPr lang="hu-HU" sz="2400" dirty="0" smtClean="0"/>
              <a:t>__________</a:t>
            </a:r>
            <a:endParaRPr lang="hu-H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28596" y="642918"/>
            <a:ext cx="8229600" cy="1066800"/>
          </a:xfrm>
        </p:spPr>
        <p:txBody>
          <a:bodyPr/>
          <a:lstStyle/>
          <a:p>
            <a:pPr algn="ctr"/>
            <a:r>
              <a:rPr lang="hu-HU" dirty="0" smtClean="0"/>
              <a:t>6. Rendszerezze!</a:t>
            </a:r>
            <a:endParaRPr lang="hu-HU" dirty="0"/>
          </a:p>
        </p:txBody>
      </p:sp>
      <p:sp>
        <p:nvSpPr>
          <p:cNvPr id="6" name="Téglalap 5">
            <a:hlinkClick r:id="rId2" action="ppaction://hlinksldjump"/>
          </p:cNvPr>
          <p:cNvSpPr/>
          <p:nvPr/>
        </p:nvSpPr>
        <p:spPr>
          <a:xfrm>
            <a:off x="7358082" y="6215082"/>
            <a:ext cx="1321196" cy="369332"/>
          </a:xfrm>
          <a:prstGeom prst="rect">
            <a:avLst/>
          </a:prstGeom>
          <a:solidFill>
            <a:srgbClr val="FFC000"/>
          </a:solidFill>
        </p:spPr>
        <p:txBody>
          <a:bodyPr wrap="none">
            <a:spAutoFit/>
          </a:bodyPr>
          <a:lstStyle/>
          <a:p>
            <a:r>
              <a:rPr lang="hu-HU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hlinkClick r:id="rId3" action="ppaction://hlinksldjump"/>
              </a:rPr>
              <a:t>Megoldás</a:t>
            </a:r>
            <a:endParaRPr lang="hu-HU" dirty="0"/>
          </a:p>
        </p:txBody>
      </p:sp>
      <p:graphicFrame>
        <p:nvGraphicFramePr>
          <p:cNvPr id="4" name="Táblázat 3"/>
          <p:cNvGraphicFramePr>
            <a:graphicFrameLocks noGrp="1"/>
          </p:cNvGraphicFramePr>
          <p:nvPr/>
        </p:nvGraphicFramePr>
        <p:xfrm>
          <a:off x="1428728" y="1928802"/>
          <a:ext cx="6096000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2000"/>
                <a:gridCol w="2032000"/>
                <a:gridCol w="2032000"/>
              </a:tblGrid>
              <a:tr h="370840">
                <a:tc>
                  <a:txBody>
                    <a:bodyPr/>
                    <a:lstStyle/>
                    <a:p>
                      <a:r>
                        <a:rPr lang="hu-HU" dirty="0" smtClean="0"/>
                        <a:t>Athén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dirty="0" smtClean="0"/>
                        <a:t>Spárta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dirty="0" smtClean="0"/>
                        <a:t>Mindkettő</a:t>
                      </a:r>
                      <a:endParaRPr lang="hu-H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u-HU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Szövegdoboz 4"/>
          <p:cNvSpPr txBox="1"/>
          <p:nvPr/>
        </p:nvSpPr>
        <p:spPr>
          <a:xfrm>
            <a:off x="2214546" y="3000372"/>
            <a:ext cx="414340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hu-HU" dirty="0" smtClean="0"/>
              <a:t>Katonaállam</a:t>
            </a:r>
          </a:p>
          <a:p>
            <a:pPr marL="342900" indent="-342900">
              <a:buFont typeface="+mj-lt"/>
              <a:buAutoNum type="arabicPeriod"/>
            </a:pPr>
            <a:r>
              <a:rPr lang="hu-HU" dirty="0" smtClean="0"/>
              <a:t>Kereskedelem és ipar központja</a:t>
            </a:r>
          </a:p>
          <a:p>
            <a:pPr marL="342900" indent="-342900">
              <a:buFont typeface="+mj-lt"/>
              <a:buAutoNum type="arabicPeriod"/>
            </a:pPr>
            <a:r>
              <a:rPr lang="hu-HU" dirty="0" smtClean="0"/>
              <a:t>Anyanyelvük a görög</a:t>
            </a:r>
          </a:p>
          <a:p>
            <a:pPr marL="342900" indent="-342900">
              <a:buFont typeface="+mj-lt"/>
              <a:buAutoNum type="arabicPeriod"/>
            </a:pPr>
            <a:r>
              <a:rPr lang="hu-HU" dirty="0" smtClean="0"/>
              <a:t>Taigetosz</a:t>
            </a:r>
          </a:p>
          <a:p>
            <a:pPr marL="342900" indent="-342900">
              <a:buFont typeface="+mj-lt"/>
              <a:buAutoNum type="arabicPeriod"/>
            </a:pPr>
            <a:r>
              <a:rPr lang="hu-HU" dirty="0" smtClean="0"/>
              <a:t>Helóták</a:t>
            </a:r>
          </a:p>
          <a:p>
            <a:pPr marL="342900" indent="-342900">
              <a:buFont typeface="+mj-lt"/>
              <a:buAutoNum type="arabicPeriod"/>
            </a:pPr>
            <a:r>
              <a:rPr lang="hu-HU" dirty="0" smtClean="0"/>
              <a:t>Demokrácia</a:t>
            </a:r>
          </a:p>
          <a:p>
            <a:pPr marL="342900" indent="-342900">
              <a:buFont typeface="+mj-lt"/>
              <a:buAutoNum type="arabicPeriod"/>
            </a:pPr>
            <a:r>
              <a:rPr lang="hu-HU" dirty="0" err="1" smtClean="0"/>
              <a:t>Partheon</a:t>
            </a:r>
            <a:endParaRPr lang="hu-HU" dirty="0" smtClean="0"/>
          </a:p>
          <a:p>
            <a:pPr marL="342900" indent="-342900">
              <a:buFont typeface="+mj-lt"/>
              <a:buAutoNum type="arabicPeriod"/>
            </a:pPr>
            <a:r>
              <a:rPr lang="hu-HU" dirty="0" smtClean="0"/>
              <a:t>Részt vettek az olimpián</a:t>
            </a:r>
            <a:endParaRPr lang="hu-H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571472" y="642918"/>
            <a:ext cx="8229600" cy="1066800"/>
          </a:xfrm>
        </p:spPr>
        <p:txBody>
          <a:bodyPr/>
          <a:lstStyle/>
          <a:p>
            <a:pPr algn="ctr"/>
            <a:r>
              <a:rPr lang="hu-HU" dirty="0" smtClean="0"/>
              <a:t>7. Melyik fogalomra ismer?</a:t>
            </a:r>
            <a:endParaRPr lang="hu-HU" dirty="0"/>
          </a:p>
        </p:txBody>
      </p:sp>
      <p:sp>
        <p:nvSpPr>
          <p:cNvPr id="4" name="Téglalap 3"/>
          <p:cNvSpPr/>
          <p:nvPr/>
        </p:nvSpPr>
        <p:spPr>
          <a:xfrm>
            <a:off x="7143768" y="6143644"/>
            <a:ext cx="1321196" cy="369332"/>
          </a:xfrm>
          <a:prstGeom prst="rect">
            <a:avLst/>
          </a:prstGeom>
          <a:solidFill>
            <a:srgbClr val="FFC000"/>
          </a:solidFill>
        </p:spPr>
        <p:txBody>
          <a:bodyPr wrap="none">
            <a:spAutoFit/>
          </a:bodyPr>
          <a:lstStyle/>
          <a:p>
            <a:r>
              <a:rPr lang="hu-HU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hlinkClick r:id="rId2" action="ppaction://hlinksldjump"/>
              </a:rPr>
              <a:t>Megoldás</a:t>
            </a:r>
            <a:endParaRPr lang="hu-HU" dirty="0"/>
          </a:p>
        </p:txBody>
      </p:sp>
      <p:sp>
        <p:nvSpPr>
          <p:cNvPr id="5" name="Szövegdoboz 4"/>
          <p:cNvSpPr txBox="1"/>
          <p:nvPr/>
        </p:nvSpPr>
        <p:spPr>
          <a:xfrm>
            <a:off x="357158" y="1714488"/>
            <a:ext cx="4572032" cy="45550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Bef>
                <a:spcPts val="1200"/>
              </a:spcBef>
              <a:buFont typeface="+mj-lt"/>
              <a:buAutoNum type="arabicPeriod"/>
            </a:pPr>
            <a:r>
              <a:rPr lang="hu-HU" sz="2000" dirty="0" smtClean="0"/>
              <a:t>Spárta őslakói, síkvidéken lakók:</a:t>
            </a:r>
          </a:p>
          <a:p>
            <a:pPr marL="342900" indent="-342900">
              <a:spcBef>
                <a:spcPts val="1200"/>
              </a:spcBef>
              <a:buFont typeface="+mj-lt"/>
              <a:buAutoNum type="arabicPeriod"/>
            </a:pPr>
            <a:r>
              <a:rPr lang="hu-HU" sz="2000" dirty="0" smtClean="0"/>
              <a:t>Gazdag földbirtokos az ókori Athénban:</a:t>
            </a:r>
          </a:p>
          <a:p>
            <a:pPr marL="342900" indent="-342900">
              <a:spcBef>
                <a:spcPts val="1200"/>
              </a:spcBef>
              <a:buFont typeface="+mj-lt"/>
              <a:buAutoNum type="arabicPeriod"/>
            </a:pPr>
            <a:r>
              <a:rPr lang="hu-HU" sz="2000" dirty="0" smtClean="0"/>
              <a:t>Az ókori Görögország neve a nyelvükön:</a:t>
            </a:r>
          </a:p>
          <a:p>
            <a:pPr marL="342900" indent="-342900">
              <a:spcBef>
                <a:spcPts val="1200"/>
              </a:spcBef>
              <a:buFont typeface="+mj-lt"/>
              <a:buAutoNum type="arabicPeriod"/>
            </a:pPr>
            <a:r>
              <a:rPr lang="hu-HU" sz="2000" dirty="0" smtClean="0"/>
              <a:t>Jelentése nép, kereskedők, iparosok:</a:t>
            </a:r>
          </a:p>
          <a:p>
            <a:pPr marL="342900" indent="-342900">
              <a:spcBef>
                <a:spcPts val="1200"/>
              </a:spcBef>
              <a:buFont typeface="+mj-lt"/>
              <a:buAutoNum type="arabicPeriod"/>
            </a:pPr>
            <a:r>
              <a:rPr lang="hu-HU" sz="2000" dirty="0" smtClean="0"/>
              <a:t>Személyi szabadságától megfosztott, munkára kényszerített ember</a:t>
            </a:r>
          </a:p>
          <a:p>
            <a:pPr marL="342900" indent="-342900">
              <a:spcBef>
                <a:spcPts val="1200"/>
              </a:spcBef>
              <a:buFont typeface="+mj-lt"/>
              <a:buAutoNum type="arabicPeriod"/>
            </a:pPr>
            <a:r>
              <a:rPr lang="hu-HU" sz="2000" dirty="0" smtClean="0"/>
              <a:t>Jelentése népuralom, többség akaratát kifejező államforma:</a:t>
            </a:r>
            <a:endParaRPr lang="hu-HU" sz="2000" dirty="0"/>
          </a:p>
        </p:txBody>
      </p:sp>
      <p:sp>
        <p:nvSpPr>
          <p:cNvPr id="6" name="Szövegdoboz 5"/>
          <p:cNvSpPr txBox="1"/>
          <p:nvPr/>
        </p:nvSpPr>
        <p:spPr>
          <a:xfrm>
            <a:off x="5572132" y="1857364"/>
            <a:ext cx="3071834" cy="27084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Bef>
                <a:spcPts val="1200"/>
              </a:spcBef>
              <a:buFont typeface="+mj-lt"/>
              <a:buAutoNum type="alphaUcPeriod"/>
            </a:pPr>
            <a:r>
              <a:rPr lang="hu-HU" sz="2000" dirty="0" smtClean="0"/>
              <a:t>Démosz</a:t>
            </a:r>
          </a:p>
          <a:p>
            <a:pPr marL="342900" indent="-342900">
              <a:spcBef>
                <a:spcPts val="1200"/>
              </a:spcBef>
              <a:buFont typeface="+mj-lt"/>
              <a:buAutoNum type="alphaUcPeriod"/>
            </a:pPr>
            <a:r>
              <a:rPr lang="hu-HU" sz="2000" dirty="0" smtClean="0"/>
              <a:t>Demokrácia</a:t>
            </a:r>
          </a:p>
          <a:p>
            <a:pPr marL="342900" indent="-342900">
              <a:spcBef>
                <a:spcPts val="1200"/>
              </a:spcBef>
              <a:buFont typeface="+mj-lt"/>
              <a:buAutoNum type="alphaUcPeriod"/>
            </a:pPr>
            <a:r>
              <a:rPr lang="hu-HU" sz="2000" dirty="0" smtClean="0"/>
              <a:t>Arisztokrata</a:t>
            </a:r>
          </a:p>
          <a:p>
            <a:pPr marL="342900" indent="-342900">
              <a:spcBef>
                <a:spcPts val="1200"/>
              </a:spcBef>
              <a:buFont typeface="+mj-lt"/>
              <a:buAutoNum type="alphaUcPeriod"/>
            </a:pPr>
            <a:r>
              <a:rPr lang="hu-HU" sz="2000" dirty="0" smtClean="0"/>
              <a:t>Rabszolga</a:t>
            </a:r>
          </a:p>
          <a:p>
            <a:pPr marL="342900" indent="-342900">
              <a:spcBef>
                <a:spcPts val="1200"/>
              </a:spcBef>
              <a:buFont typeface="+mj-lt"/>
              <a:buAutoNum type="alphaUcPeriod"/>
            </a:pPr>
            <a:r>
              <a:rPr lang="hu-HU" sz="2000" dirty="0" smtClean="0"/>
              <a:t>Helóta</a:t>
            </a:r>
          </a:p>
          <a:p>
            <a:pPr marL="342900" indent="-342900">
              <a:spcBef>
                <a:spcPts val="1200"/>
              </a:spcBef>
              <a:buFont typeface="+mj-lt"/>
              <a:buAutoNum type="alphaUcPeriod"/>
            </a:pPr>
            <a:r>
              <a:rPr lang="hu-HU" sz="2000" dirty="0" smtClean="0"/>
              <a:t>Hellasz</a:t>
            </a:r>
            <a:endParaRPr lang="hu-HU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500034" y="642918"/>
            <a:ext cx="8229600" cy="1066800"/>
          </a:xfrm>
        </p:spPr>
        <p:txBody>
          <a:bodyPr>
            <a:normAutofit/>
          </a:bodyPr>
          <a:lstStyle/>
          <a:p>
            <a:pPr algn="ctr"/>
            <a:r>
              <a:rPr lang="hu-HU" dirty="0" smtClean="0"/>
              <a:t>8. Kire vagy mire ismer a képen?</a:t>
            </a:r>
            <a:endParaRPr lang="hu-HU" dirty="0"/>
          </a:p>
        </p:txBody>
      </p:sp>
      <p:sp>
        <p:nvSpPr>
          <p:cNvPr id="5" name="Téglalap 4"/>
          <p:cNvSpPr/>
          <p:nvPr/>
        </p:nvSpPr>
        <p:spPr>
          <a:xfrm>
            <a:off x="7286644" y="6286520"/>
            <a:ext cx="1321196" cy="369332"/>
          </a:xfrm>
          <a:prstGeom prst="rect">
            <a:avLst/>
          </a:prstGeom>
          <a:solidFill>
            <a:srgbClr val="FFC000"/>
          </a:solidFill>
        </p:spPr>
        <p:txBody>
          <a:bodyPr wrap="none">
            <a:spAutoFit/>
          </a:bodyPr>
          <a:lstStyle/>
          <a:p>
            <a:r>
              <a:rPr lang="hu-HU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hlinkClick r:id="rId2" action="ppaction://hlinksldjump"/>
              </a:rPr>
              <a:t>Megoldás</a:t>
            </a:r>
            <a:endParaRPr lang="hu-HU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1643050"/>
            <a:ext cx="2533651" cy="19078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214678" y="1500174"/>
            <a:ext cx="2838450" cy="160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143636" y="1714488"/>
            <a:ext cx="2754236" cy="1714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214678" y="3071810"/>
            <a:ext cx="2762250" cy="1657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57158" y="3714752"/>
            <a:ext cx="1937142" cy="2928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7" name="Picture 7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429388" y="3500438"/>
            <a:ext cx="2019301" cy="2264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Szövegdoboz 9"/>
          <p:cNvSpPr txBox="1"/>
          <p:nvPr/>
        </p:nvSpPr>
        <p:spPr>
          <a:xfrm>
            <a:off x="2571736" y="4857760"/>
            <a:ext cx="378621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hu-HU" dirty="0" smtClean="0"/>
              <a:t>Nagy Sándor</a:t>
            </a:r>
          </a:p>
          <a:p>
            <a:pPr marL="342900" indent="-342900">
              <a:buFont typeface="+mj-lt"/>
              <a:buAutoNum type="arabicPeriod"/>
            </a:pPr>
            <a:r>
              <a:rPr lang="hu-HU" dirty="0" err="1" smtClean="0"/>
              <a:t>Laokoon</a:t>
            </a:r>
            <a:r>
              <a:rPr lang="hu-HU" dirty="0" smtClean="0"/>
              <a:t> </a:t>
            </a:r>
          </a:p>
          <a:p>
            <a:pPr marL="342900" indent="-342900">
              <a:buFont typeface="+mj-lt"/>
              <a:buAutoNum type="arabicPeriod"/>
            </a:pPr>
            <a:r>
              <a:rPr lang="hu-HU" dirty="0" smtClean="0"/>
              <a:t>Görög színház</a:t>
            </a:r>
          </a:p>
          <a:p>
            <a:pPr marL="342900" indent="-342900">
              <a:buFont typeface="+mj-lt"/>
              <a:buAutoNum type="arabicPeriod"/>
            </a:pPr>
            <a:r>
              <a:rPr lang="hu-HU" dirty="0" smtClean="0"/>
              <a:t>Trójai faló</a:t>
            </a:r>
          </a:p>
          <a:p>
            <a:pPr marL="342900" indent="-342900">
              <a:buFont typeface="+mj-lt"/>
              <a:buAutoNum type="arabicPeriod"/>
            </a:pPr>
            <a:r>
              <a:rPr lang="hu-HU" dirty="0" err="1" smtClean="0"/>
              <a:t>Pheidiazs</a:t>
            </a:r>
            <a:r>
              <a:rPr lang="hu-HU" dirty="0" smtClean="0"/>
              <a:t> Zeusz szobra</a:t>
            </a:r>
          </a:p>
          <a:p>
            <a:pPr marL="342900" indent="-342900">
              <a:buFont typeface="+mj-lt"/>
              <a:buAutoNum type="arabicPeriod"/>
            </a:pPr>
            <a:r>
              <a:rPr lang="hu-HU" dirty="0" smtClean="0"/>
              <a:t>Akropolisz</a:t>
            </a:r>
            <a:endParaRPr lang="hu-HU" dirty="0"/>
          </a:p>
        </p:txBody>
      </p:sp>
      <p:sp>
        <p:nvSpPr>
          <p:cNvPr id="11" name="Téglalap 10"/>
          <p:cNvSpPr/>
          <p:nvPr/>
        </p:nvSpPr>
        <p:spPr>
          <a:xfrm>
            <a:off x="285720" y="1643050"/>
            <a:ext cx="574196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u-HU" sz="40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A</a:t>
            </a:r>
            <a:endParaRPr lang="hu-HU" sz="40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chemeClr val="bg1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12" name="Téglalap 11"/>
          <p:cNvSpPr/>
          <p:nvPr/>
        </p:nvSpPr>
        <p:spPr>
          <a:xfrm>
            <a:off x="3214678" y="3071810"/>
            <a:ext cx="612668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u-HU" sz="40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D</a:t>
            </a:r>
            <a:endParaRPr lang="hu-HU" sz="40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chemeClr val="bg1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13" name="Téglalap 12"/>
          <p:cNvSpPr/>
          <p:nvPr/>
        </p:nvSpPr>
        <p:spPr>
          <a:xfrm>
            <a:off x="3214678" y="1500174"/>
            <a:ext cx="551754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u-HU" sz="40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C</a:t>
            </a:r>
            <a:endParaRPr lang="hu-HU" sz="40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chemeClr val="bg1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14" name="Téglalap 13"/>
          <p:cNvSpPr/>
          <p:nvPr/>
        </p:nvSpPr>
        <p:spPr>
          <a:xfrm>
            <a:off x="285720" y="3714752"/>
            <a:ext cx="574196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u-HU" sz="40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B</a:t>
            </a:r>
            <a:endParaRPr lang="hu-HU" sz="40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chemeClr val="bg1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15" name="Téglalap 14"/>
          <p:cNvSpPr/>
          <p:nvPr/>
        </p:nvSpPr>
        <p:spPr>
          <a:xfrm>
            <a:off x="8286776" y="1714488"/>
            <a:ext cx="574196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u-HU" sz="40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E</a:t>
            </a:r>
            <a:endParaRPr lang="hu-HU" sz="40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chemeClr val="bg1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16" name="Téglalap 15"/>
          <p:cNvSpPr/>
          <p:nvPr/>
        </p:nvSpPr>
        <p:spPr>
          <a:xfrm>
            <a:off x="7786710" y="3500438"/>
            <a:ext cx="529311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u-HU" sz="40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F</a:t>
            </a:r>
            <a:endParaRPr lang="hu-HU" sz="40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chemeClr val="bg1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Urbánus">
  <a:themeElements>
    <a:clrScheme name="Urbánus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Urbánus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Urbánus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482</TotalTime>
  <Words>818</Words>
  <Application>Microsoft Office PowerPoint</Application>
  <PresentationFormat>Diavetítés a képernyőre (4:3 oldalarány)</PresentationFormat>
  <Paragraphs>300</Paragraphs>
  <Slides>25</Slides>
  <Notes>0</Notes>
  <HiddenSlides>0</HiddenSlides>
  <MMClips>0</MMClips>
  <ScaleCrop>false</ScaleCrop>
  <HeadingPairs>
    <vt:vector size="4" baseType="variant">
      <vt:variant>
        <vt:lpstr>Téma</vt:lpstr>
      </vt:variant>
      <vt:variant>
        <vt:i4>1</vt:i4>
      </vt:variant>
      <vt:variant>
        <vt:lpstr>Diacímek</vt:lpstr>
      </vt:variant>
      <vt:variant>
        <vt:i4>25</vt:i4>
      </vt:variant>
    </vt:vector>
  </HeadingPairs>
  <TitlesOfParts>
    <vt:vector size="26" baseType="lpstr">
      <vt:lpstr>Urbánus</vt:lpstr>
      <vt:lpstr>5. évfolyam – 3. téma </vt:lpstr>
      <vt:lpstr>1 Milyen helyet jelölnek a számok és betűk?</vt:lpstr>
      <vt:lpstr>2. Minek az istene? </vt:lpstr>
      <vt:lpstr>3. Melyik istenség?</vt:lpstr>
      <vt:lpstr>4. Töltse ki a táblázatot!</vt:lpstr>
      <vt:lpstr>5. Milyen oszlopra ismer a képeken?</vt:lpstr>
      <vt:lpstr>6. Rendszerezze!</vt:lpstr>
      <vt:lpstr>7. Melyik fogalomra ismer?</vt:lpstr>
      <vt:lpstr>8. Kire vagy mire ismer a képen?</vt:lpstr>
      <vt:lpstr>9. Adja meg a párokat!</vt:lpstr>
      <vt:lpstr>10. Mikor történt?</vt:lpstr>
      <vt:lpstr>11. Melyek a görög olimpia versenyszámai!</vt:lpstr>
      <vt:lpstr>12. Mi tartotta össze a görög városállamokat!</vt:lpstr>
      <vt:lpstr>1. Megoldás</vt:lpstr>
      <vt:lpstr>2. Megoldás! </vt:lpstr>
      <vt:lpstr>3. Megoldás</vt:lpstr>
      <vt:lpstr>4. Megoldás!</vt:lpstr>
      <vt:lpstr>5. Megoldás</vt:lpstr>
      <vt:lpstr>6. Megoldás!</vt:lpstr>
      <vt:lpstr>7. Megoldás!</vt:lpstr>
      <vt:lpstr>8. Megoldás</vt:lpstr>
      <vt:lpstr>9. Megoldás!</vt:lpstr>
      <vt:lpstr>10. Megoldás</vt:lpstr>
      <vt:lpstr>11. Megoldás!</vt:lpstr>
      <vt:lpstr>12. Megoldás</vt:lpstr>
    </vt:vector>
  </TitlesOfParts>
  <Company>Iskola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7. évfolyam – 1. téma </dc:title>
  <dc:creator>TVT</dc:creator>
  <cp:lastModifiedBy>IGH004</cp:lastModifiedBy>
  <cp:revision>45</cp:revision>
  <dcterms:created xsi:type="dcterms:W3CDTF">2012-11-14T06:30:43Z</dcterms:created>
  <dcterms:modified xsi:type="dcterms:W3CDTF">2016-11-24T14:34:16Z</dcterms:modified>
</cp:coreProperties>
</file>